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77" r:id="rId4"/>
  </p:sldMasterIdLst>
  <p:notesMasterIdLst>
    <p:notesMasterId r:id="rId37"/>
  </p:notesMasterIdLst>
  <p:sldIdLst>
    <p:sldId id="348" r:id="rId5"/>
    <p:sldId id="409" r:id="rId6"/>
    <p:sldId id="368" r:id="rId7"/>
    <p:sldId id="266" r:id="rId8"/>
    <p:sldId id="369" r:id="rId9"/>
    <p:sldId id="364" r:id="rId10"/>
    <p:sldId id="301" r:id="rId11"/>
    <p:sldId id="355" r:id="rId12"/>
    <p:sldId id="349" r:id="rId13"/>
    <p:sldId id="410" r:id="rId14"/>
    <p:sldId id="411" r:id="rId15"/>
    <p:sldId id="390" r:id="rId16"/>
    <p:sldId id="354" r:id="rId17"/>
    <p:sldId id="378" r:id="rId18"/>
    <p:sldId id="381" r:id="rId19"/>
    <p:sldId id="382" r:id="rId20"/>
    <p:sldId id="372" r:id="rId21"/>
    <p:sldId id="389" r:id="rId22"/>
    <p:sldId id="388" r:id="rId23"/>
    <p:sldId id="377" r:id="rId24"/>
    <p:sldId id="379" r:id="rId25"/>
    <p:sldId id="391" r:id="rId26"/>
    <p:sldId id="392" r:id="rId27"/>
    <p:sldId id="393" r:id="rId28"/>
    <p:sldId id="394" r:id="rId29"/>
    <p:sldId id="395" r:id="rId30"/>
    <p:sldId id="396" r:id="rId31"/>
    <p:sldId id="397" r:id="rId32"/>
    <p:sldId id="358" r:id="rId33"/>
    <p:sldId id="386" r:id="rId34"/>
    <p:sldId id="387" r:id="rId35"/>
    <p:sldId id="408" r:id="rId36"/>
  </p:sldIdLst>
  <p:sldSz cx="12192000" cy="6858000"/>
  <p:notesSz cx="6858000" cy="9144000"/>
  <p:embeddedFontLst>
    <p:embeddedFont>
      <p:font typeface="Century Gothic" panose="020B0502020202020204" pitchFamily="34" charset="0"/>
      <p:regular r:id="rId38"/>
      <p:bold r:id="rId39"/>
      <p:italic r:id="rId40"/>
      <p:boldItalic r:id="rId41"/>
    </p:embeddedFont>
    <p:embeddedFont>
      <p:font typeface="Georgia" panose="02040502050405020303" pitchFamily="18"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5"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009193"/>
    <a:srgbClr val="0432FF"/>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E23195-9B96-A841-8E49-13ED8ADC426E}" v="89" dt="2025-02-03T11:33:09.421"/>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0"/>
    <p:restoredTop sz="82055"/>
  </p:normalViewPr>
  <p:slideViewPr>
    <p:cSldViewPr snapToGrid="0">
      <p:cViewPr varScale="1">
        <p:scale>
          <a:sx n="85" d="100"/>
          <a:sy n="85" d="100"/>
        </p:scale>
        <p:origin x="896"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76" Type="http://schemas.openxmlformats.org/officeDocument/2006/relationships/tableStyles" Target="tableStyles.xml"/><Relationship Id="rId7" Type="http://schemas.openxmlformats.org/officeDocument/2006/relationships/slide" Target="slides/slide3.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7.fntdata"/><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77" Type="http://schemas.microsoft.com/office/2015/10/relationships/revisionInfo" Target="revisionInfo.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20" Type="http://schemas.openxmlformats.org/officeDocument/2006/relationships/slide" Target="slides/slide16.xml"/><Relationship Id="rId41" Type="http://schemas.openxmlformats.org/officeDocument/2006/relationships/font" Target="fonts/font4.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34.497"/>
    </inkml:context>
    <inkml:brush xml:id="br0">
      <inkml:brushProperty name="width" value="0.05" units="cm"/>
      <inkml:brushProperty name="height" value="0.05" units="cm"/>
      <inkml:brushProperty name="color" value="#F6630D"/>
    </inkml:brush>
  </inkml:definitions>
  <inkml:trace contextRef="#ctx0" brushRef="#br0">0 0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34.506"/>
    </inkml:context>
    <inkml:brush xml:id="br0">
      <inkml:brushProperty name="width" value="0.35" units="cm"/>
      <inkml:brushProperty name="height" value="0.35" units="cm"/>
      <inkml:brushProperty name="color" value="#66CC00"/>
    </inkml:brush>
  </inkml:definitions>
  <inkml:trace contextRef="#ctx0" brushRef="#br0">1 1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34.507"/>
    </inkml:context>
    <inkml:brush xml:id="br0">
      <inkml:brushProperty name="width" value="0.35" units="cm"/>
      <inkml:brushProperty name="height" value="0.35" units="cm"/>
      <inkml:brushProperty name="color" value="#66CC00"/>
    </inkml:brush>
  </inkml:definitions>
  <inkml:trace contextRef="#ctx0" brushRef="#br0">0 1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34.508"/>
    </inkml:context>
    <inkml:brush xml:id="br0">
      <inkml:brushProperty name="width" value="0.35" units="cm"/>
      <inkml:brushProperty name="height" value="0.35" units="cm"/>
      <inkml:brushProperty name="color" value="#66CC00"/>
    </inkml:brush>
  </inkml:definitions>
  <inkml:trace contextRef="#ctx0" brushRef="#br0">1 0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34.509"/>
    </inkml:context>
    <inkml:brush xml:id="br0">
      <inkml:brushProperty name="width" value="0.35" units="cm"/>
      <inkml:brushProperty name="height" value="0.35" units="cm"/>
      <inkml:brushProperty name="color" value="#66CC00"/>
    </inkml:brush>
  </inkml:definitions>
  <inkml:trace contextRef="#ctx0" brushRef="#br0">0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34.510"/>
    </inkml:context>
    <inkml:brush xml:id="br0">
      <inkml:brushProperty name="width" value="0.35" units="cm"/>
      <inkml:brushProperty name="height" value="0.35" units="cm"/>
      <inkml:brushProperty name="color" value="#66CC00"/>
    </inkml:brush>
  </inkml:definitions>
  <inkml:trace contextRef="#ctx0" brushRef="#br0">0 0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34.511"/>
    </inkml:context>
    <inkml:brush xml:id="br0">
      <inkml:brushProperty name="width" value="0.35" units="cm"/>
      <inkml:brushProperty name="height" value="0.35" units="cm"/>
      <inkml:brushProperty name="color" value="#F6630D"/>
    </inkml:brush>
  </inkml:definitions>
  <inkml:trace contextRef="#ctx0" brushRef="#br0">0 0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34.512"/>
    </inkml:context>
    <inkml:brush xml:id="br0">
      <inkml:brushProperty name="width" value="0.35" units="cm"/>
      <inkml:brushProperty name="height" value="0.35" units="cm"/>
      <inkml:brushProperty name="color" value="#F6630D"/>
    </inkml:brush>
  </inkml:definitions>
  <inkml:trace contextRef="#ctx0" brushRef="#br0">0 0 24575,'0'0'0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49.588"/>
    </inkml:context>
    <inkml:brush xml:id="br0">
      <inkml:brushProperty name="width" value="0.35" units="cm"/>
      <inkml:brushProperty name="height" value="0.35" units="cm"/>
      <inkml:brushProperty name="color" value="#F6630D"/>
    </inkml:brush>
  </inkml:definitions>
  <inkml:trace contextRef="#ctx0" brushRef="#br0">0 1 24575,'0'0'0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58.308"/>
    </inkml:context>
    <inkml:brush xml:id="br0">
      <inkml:brushProperty name="width" value="0.35" units="cm"/>
      <inkml:brushProperty name="height" value="0.35" units="cm"/>
      <inkml:brushProperty name="color" value="#66CC00"/>
    </inkml:brush>
  </inkml:definitions>
  <inkml:trace contextRef="#ctx0" brushRef="#br0">0 0 24575,'0'0'0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0:40.551"/>
    </inkml:context>
    <inkml:brush xml:id="br0">
      <inkml:brushProperty name="width" value="0.05" units="cm"/>
      <inkml:brushProperty name="height" value="0.05" units="cm"/>
      <inkml:brushProperty name="color" value="#F6630D"/>
    </inkml:brush>
  </inkml:definitions>
  <inkml:trace contextRef="#ctx0" brushRef="#br0">0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34.498"/>
    </inkml:context>
    <inkml:brush xml:id="br0">
      <inkml:brushProperty name="width" value="0.05" units="cm"/>
      <inkml:brushProperty name="height" value="0.05" units="cm"/>
      <inkml:brushProperty name="color" value="#F6630D"/>
    </inkml:brush>
  </inkml:definitions>
  <inkml:trace contextRef="#ctx0" brushRef="#br0">0 1 24575,'0'0'0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0:42.823"/>
    </inkml:context>
    <inkml:brush xml:id="br0">
      <inkml:brushProperty name="width" value="0.05" units="cm"/>
      <inkml:brushProperty name="height" value="0.05" units="cm"/>
      <inkml:brushProperty name="color" value="#F6630D"/>
    </inkml:brush>
  </inkml:definitions>
  <inkml:trace contextRef="#ctx0" brushRef="#br0">0 1 24575,'0'0'0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0:51.714"/>
    </inkml:context>
    <inkml:brush xml:id="br0">
      <inkml:brushProperty name="width" value="0.35" units="cm"/>
      <inkml:brushProperty name="height" value="0.35" units="cm"/>
      <inkml:brushProperty name="color" value="#F6630D"/>
    </inkml:brush>
  </inkml:definitions>
  <inkml:trace contextRef="#ctx0" brushRef="#br0">0 0 24575,'0'0'0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0:52.917"/>
    </inkml:context>
    <inkml:brush xml:id="br0">
      <inkml:brushProperty name="width" value="0.35" units="cm"/>
      <inkml:brushProperty name="height" value="0.35" units="cm"/>
      <inkml:brushProperty name="color" value="#F6630D"/>
    </inkml:brush>
  </inkml:definitions>
  <inkml:trace contextRef="#ctx0" brushRef="#br0">1 1 24575,'0'0'0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0:54.092"/>
    </inkml:context>
    <inkml:brush xml:id="br0">
      <inkml:brushProperty name="width" value="0.35" units="cm"/>
      <inkml:brushProperty name="height" value="0.35" units="cm"/>
      <inkml:brushProperty name="color" value="#F6630D"/>
    </inkml:brush>
  </inkml:definitions>
  <inkml:trace contextRef="#ctx0" brushRef="#br0">0 0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0:55.143"/>
    </inkml:context>
    <inkml:brush xml:id="br0">
      <inkml:brushProperty name="width" value="0.35" units="cm"/>
      <inkml:brushProperty name="height" value="0.35" units="cm"/>
      <inkml:brushProperty name="color" value="#F6630D"/>
    </inkml:brush>
  </inkml:definitions>
  <inkml:trace contextRef="#ctx0" brushRef="#br0">0 0 24575,'0'0'0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0:58.509"/>
    </inkml:context>
    <inkml:brush xml:id="br0">
      <inkml:brushProperty name="width" value="0.35" units="cm"/>
      <inkml:brushProperty name="height" value="0.35" units="cm"/>
      <inkml:brushProperty name="color" value="#F6630D"/>
    </inkml:brush>
  </inkml:definitions>
  <inkml:trace contextRef="#ctx0" brushRef="#br0">0 0 24575,'0'0'0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0:58.535"/>
    </inkml:context>
    <inkml:brush xml:id="br0">
      <inkml:brushProperty name="width" value="0.35" units="cm"/>
      <inkml:brushProperty name="height" value="0.35" units="cm"/>
      <inkml:brushProperty name="color" value="#F6630D"/>
    </inkml:brush>
  </inkml:definitions>
  <inkml:trace contextRef="#ctx0" brushRef="#br0">1 0 24575,'0'0'0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1:08.295"/>
    </inkml:context>
    <inkml:brush xml:id="br0">
      <inkml:brushProperty name="width" value="0.35" units="cm"/>
      <inkml:brushProperty name="height" value="0.35" units="cm"/>
      <inkml:brushProperty name="color" value="#66CC00"/>
    </inkml:brush>
  </inkml:definitions>
  <inkml:trace contextRef="#ctx0" brushRef="#br0">1 0 24575,'0'0'0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1:10.757"/>
    </inkml:context>
    <inkml:brush xml:id="br0">
      <inkml:brushProperty name="width" value="0.35" units="cm"/>
      <inkml:brushProperty name="height" value="0.35" units="cm"/>
      <inkml:brushProperty name="color" value="#66CC00"/>
    </inkml:brush>
  </inkml:definitions>
  <inkml:trace contextRef="#ctx0" brushRef="#br0">1 1 24575,'0'0'0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1:12.012"/>
    </inkml:context>
    <inkml:brush xml:id="br0">
      <inkml:brushProperty name="width" value="0.35" units="cm"/>
      <inkml:brushProperty name="height" value="0.35" units="cm"/>
      <inkml:brushProperty name="color" value="#66CC00"/>
    </inkml:brush>
  </inkml:definitions>
  <inkml:trace contextRef="#ctx0" brushRef="#br0">0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34.499"/>
    </inkml:context>
    <inkml:brush xml:id="br0">
      <inkml:brushProperty name="width" value="0.35" units="cm"/>
      <inkml:brushProperty name="height" value="0.35" units="cm"/>
      <inkml:brushProperty name="color" value="#F6630D"/>
    </inkml:brush>
  </inkml:definitions>
  <inkml:trace contextRef="#ctx0" brushRef="#br0">0 0 24575,'0'0'0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1:13.102"/>
    </inkml:context>
    <inkml:brush xml:id="br0">
      <inkml:brushProperty name="width" value="0.35" units="cm"/>
      <inkml:brushProperty name="height" value="0.35" units="cm"/>
      <inkml:brushProperty name="color" value="#66CC00"/>
    </inkml:brush>
  </inkml:definitions>
  <inkml:trace contextRef="#ctx0" brushRef="#br0">1 0 24575,'0'0'0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1:14.218"/>
    </inkml:context>
    <inkml:brush xml:id="br0">
      <inkml:brushProperty name="width" value="0.35" units="cm"/>
      <inkml:brushProperty name="height" value="0.35" units="cm"/>
      <inkml:brushProperty name="color" value="#66CC00"/>
    </inkml:brush>
  </inkml:definitions>
  <inkml:trace contextRef="#ctx0" brushRef="#br0">0 0 24575,'0'0'0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1:15.700"/>
    </inkml:context>
    <inkml:brush xml:id="br0">
      <inkml:brushProperty name="width" value="0.35" units="cm"/>
      <inkml:brushProperty name="height" value="0.35" units="cm"/>
      <inkml:brushProperty name="color" value="#66CC00"/>
    </inkml:brush>
  </inkml:definitions>
  <inkml:trace contextRef="#ctx0" brushRef="#br0">0 0 24575,'0'0'0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1:25.839"/>
    </inkml:context>
    <inkml:brush xml:id="br0">
      <inkml:brushProperty name="width" value="0.35" units="cm"/>
      <inkml:brushProperty name="height" value="0.35" units="cm"/>
      <inkml:brushProperty name="color" value="#F6630D"/>
    </inkml:brush>
  </inkml:definitions>
  <inkml:trace contextRef="#ctx0" brushRef="#br0">0 0 24575,'0'0'0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1:32.040"/>
    </inkml:context>
    <inkml:brush xml:id="br0">
      <inkml:brushProperty name="width" value="0.35" units="cm"/>
      <inkml:brushProperty name="height" value="0.35" units="cm"/>
      <inkml:brushProperty name="color" value="#F6630D"/>
    </inkml:brush>
  </inkml:definitions>
  <inkml:trace contextRef="#ctx0" brushRef="#br0">0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34.500"/>
    </inkml:context>
    <inkml:brush xml:id="br0">
      <inkml:brushProperty name="width" value="0.35" units="cm"/>
      <inkml:brushProperty name="height" value="0.35" units="cm"/>
      <inkml:brushProperty name="color" value="#F6630D"/>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34.501"/>
    </inkml:context>
    <inkml:brush xml:id="br0">
      <inkml:brushProperty name="width" value="0.35" units="cm"/>
      <inkml:brushProperty name="height" value="0.35" units="cm"/>
      <inkml:brushProperty name="color" value="#F6630D"/>
    </inkml:brush>
  </inkml:definitions>
  <inkml:trace contextRef="#ctx0" brushRef="#br0">0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34.502"/>
    </inkml:context>
    <inkml:brush xml:id="br0">
      <inkml:brushProperty name="width" value="0.35" units="cm"/>
      <inkml:brushProperty name="height" value="0.35" units="cm"/>
      <inkml:brushProperty name="color" value="#F6630D"/>
    </inkml:brush>
  </inkml:definitions>
  <inkml:trace contextRef="#ctx0" brushRef="#br0">0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34.503"/>
    </inkml:context>
    <inkml:brush xml:id="br0">
      <inkml:brushProperty name="width" value="0.35" units="cm"/>
      <inkml:brushProperty name="height" value="0.35" units="cm"/>
      <inkml:brushProperty name="color" value="#F6630D"/>
    </inkml:brush>
  </inkml:definitions>
  <inkml:trace contextRef="#ctx0" brushRef="#br0">0 0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34.504"/>
    </inkml:context>
    <inkml:brush xml:id="br0">
      <inkml:brushProperty name="width" value="0.35" units="cm"/>
      <inkml:brushProperty name="height" value="0.35" units="cm"/>
      <inkml:brushProperty name="color" value="#F6630D"/>
    </inkml:brush>
  </inkml:definitions>
  <inkml:trace contextRef="#ctx0" brushRef="#br0">1 0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34.505"/>
    </inkml:context>
    <inkml:brush xml:id="br0">
      <inkml:brushProperty name="width" value="0.35" units="cm"/>
      <inkml:brushProperty name="height" value="0.35" units="cm"/>
      <inkml:brushProperty name="color" value="#66CC00"/>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Exposition type: </a:t>
            </a:r>
            <a:r>
              <a:rPr lang="en-GB" b="0" dirty="0"/>
              <a:t>Demonstration</a:t>
            </a:r>
          </a:p>
          <a:p>
            <a:endParaRPr lang="en-GB" b="0" dirty="0"/>
          </a:p>
          <a:p>
            <a:r>
              <a:rPr lang="en-GB" b="0" dirty="0"/>
              <a:t>For this part of the lesson you will need a visualiser, and the equipment needed for the migration of ions demonstration (practical guide for this demonstration for more information).</a:t>
            </a:r>
          </a:p>
          <a:p>
            <a:r>
              <a:rPr lang="en-GB" b="0" dirty="0"/>
              <a:t>Have a simple electrolysis set up on each desk for students to observe. This could consist of a simple beaker, 2 electrodes, crocodile clips and wires and power pack, with a sodium chloride solution electrolyte. To save time, have these prepared, set up and placed on trays prior to the lesson so that one tray can be placed in front of each group and students simply have to switch the current on to observe the reaction taking place.</a:t>
            </a:r>
          </a:p>
          <a:p>
            <a:endParaRPr lang="en-GB" b="0" dirty="0"/>
          </a:p>
          <a:p>
            <a:r>
              <a:rPr lang="en-GB" b="1" dirty="0"/>
              <a:t>Model teacher exposition:</a:t>
            </a:r>
          </a:p>
          <a:p>
            <a:r>
              <a:rPr lang="en-GB" b="0" dirty="0"/>
              <a:t>Now you know that electrolysis is the splitting up of substances into their ions, lets look at how this is done.</a:t>
            </a:r>
          </a:p>
          <a:p>
            <a:r>
              <a:rPr lang="en-GB" b="0" dirty="0"/>
              <a:t>I have an electrolysis demonstration set up here at the front which you will be able to watch on the screen, and I have also put a different electrolysis set up on your desks. Please do not touch these until I ask you to. Later in this unit you will be carrying out your own electrolysis required practicals, so pay close attention to this demonstration.</a:t>
            </a:r>
          </a:p>
          <a:p>
            <a:r>
              <a:rPr lang="en-GB" b="0" dirty="0"/>
              <a:t>Firstly, in order for electrolysis to take place, there are a few things that must always be present. You will see different kinds of electrolysis set ups, like the two you are looking at right now, but they will have these things in common.</a:t>
            </a:r>
          </a:p>
          <a:p>
            <a:r>
              <a:rPr lang="en-GB" b="0" dirty="0"/>
              <a:t>Firstly, a battery or power source. </a:t>
            </a:r>
            <a:r>
              <a:rPr lang="en-GB" b="1" dirty="0"/>
              <a:t>Point out the power source under the visualiser and in the set-ups on the desks.</a:t>
            </a:r>
          </a:p>
          <a:p>
            <a:r>
              <a:rPr lang="en-GB" b="0" i="1" dirty="0"/>
              <a:t>Why do you think a power source is needed for electrolysis? </a:t>
            </a:r>
            <a:r>
              <a:rPr lang="en-GB" b="1" i="1" dirty="0"/>
              <a:t>To produce a current of electricity to pass through the substance.</a:t>
            </a:r>
          </a:p>
          <a:p>
            <a:r>
              <a:rPr lang="en-GB" b="0" i="0" dirty="0"/>
              <a:t>Next, we have two electrodes, one positively charged (the anode) and one negatively charged (the cathode). Notice how the anode is connected to the positive side of the battery and the cathode is connected to the negative side of the battery. </a:t>
            </a:r>
          </a:p>
          <a:p>
            <a:r>
              <a:rPr lang="en-GB" b="0" i="1" dirty="0"/>
              <a:t>What do you think the electrodes are for? </a:t>
            </a:r>
            <a:r>
              <a:rPr lang="en-GB" b="1" i="1" dirty="0"/>
              <a:t>The electrodes carry the current from the wires into the substance (electrolyte) so that the current can pass through the it.</a:t>
            </a:r>
          </a:p>
          <a:p>
            <a:r>
              <a:rPr lang="en-GB" b="0" i="0" dirty="0"/>
              <a:t>We can use the pneumonic PANIC to remember which electrode is which (</a:t>
            </a:r>
            <a:r>
              <a:rPr lang="en-GB" b="1" i="0" u="sng" dirty="0"/>
              <a:t>P</a:t>
            </a:r>
            <a:r>
              <a:rPr lang="en-GB" b="0" i="0" dirty="0"/>
              <a:t>ositive </a:t>
            </a:r>
            <a:r>
              <a:rPr lang="en-GB" b="1" i="0" u="sng" dirty="0"/>
              <a:t>A</a:t>
            </a:r>
            <a:r>
              <a:rPr lang="en-GB" b="0" i="0" dirty="0"/>
              <a:t>node, </a:t>
            </a:r>
            <a:r>
              <a:rPr lang="en-GB" b="1" i="0" u="sng" dirty="0"/>
              <a:t>N</a:t>
            </a:r>
            <a:r>
              <a:rPr lang="en-GB" b="0" i="0" dirty="0"/>
              <a:t>egative </a:t>
            </a:r>
            <a:r>
              <a:rPr lang="en-GB" b="1" i="0" u="sng" dirty="0"/>
              <a:t>I</a:t>
            </a:r>
            <a:r>
              <a:rPr lang="en-GB" b="0" i="0" dirty="0"/>
              <a:t>s </a:t>
            </a:r>
            <a:r>
              <a:rPr lang="en-GB" b="1" i="0" u="sng" dirty="0"/>
              <a:t>C</a:t>
            </a:r>
            <a:r>
              <a:rPr lang="en-GB" b="0" i="0" dirty="0"/>
              <a:t>athode) </a:t>
            </a:r>
          </a:p>
          <a:p>
            <a:r>
              <a:rPr lang="en-GB" b="1" i="0" dirty="0"/>
              <a:t>Dual code this pneumonic onto the board for students to use later.</a:t>
            </a:r>
          </a:p>
          <a:p>
            <a:r>
              <a:rPr lang="en-GB" b="1" dirty="0"/>
              <a:t>Point out the anode and cathode under the visualiser and in the set-ups on the desks.</a:t>
            </a:r>
          </a:p>
          <a:p>
            <a:r>
              <a:rPr lang="en-GB" b="0" i="0" dirty="0"/>
              <a:t>Remember, electricity is the flow of electrons or ions. In electrolysis, we have a circuit, but part of that circuit is made of the electrolyte. </a:t>
            </a:r>
            <a:r>
              <a:rPr lang="en-GB" b="1" i="0" dirty="0"/>
              <a:t>Trace the path of electricity around the circuit with your finger.</a:t>
            </a:r>
            <a:endParaRPr lang="en-GB" b="0" i="0" dirty="0"/>
          </a:p>
          <a:p>
            <a:r>
              <a:rPr lang="en-GB" b="0" i="0" dirty="0"/>
              <a:t>Finally, and most importantly, for electrolysis to happen we must have an electrolyte. This is a liquid that contains ions. This is the substance which will be split up when the current passes through it.</a:t>
            </a:r>
          </a:p>
          <a:p>
            <a:r>
              <a:rPr lang="en-GB" b="0" i="1" dirty="0"/>
              <a:t>Why do you think that the electrolyte must be a liquid? (Clue: Think back to the reason why ionic substances cannot conduct electricity when solid, from C4.2) </a:t>
            </a:r>
            <a:r>
              <a:rPr lang="en-GB" b="1" i="1" dirty="0"/>
              <a:t>Electrolysis cannot be carried out with solid substances, because the ions in the substance need to be free to move.</a:t>
            </a:r>
          </a:p>
          <a:p>
            <a:r>
              <a:rPr lang="en-GB" b="0" i="0" dirty="0"/>
              <a:t>That is why electrolytes will always be molten (melted) substances or substances dissolved in a solvent, like water.</a:t>
            </a:r>
          </a:p>
          <a:p>
            <a:r>
              <a:rPr lang="en-GB" b="1" dirty="0"/>
              <a:t>Point out the electrolyte under the visualiser and in the set-ups on the desks.</a:t>
            </a:r>
          </a:p>
          <a:p>
            <a:r>
              <a:rPr lang="en-GB" b="0" i="0" dirty="0"/>
              <a:t>Now we are going to switch on the power and observe what happens. </a:t>
            </a:r>
            <a:r>
              <a:rPr lang="en-GB" b="1" i="0" dirty="0"/>
              <a:t>Ask one student per group to carefully switch on their power packs and do the same for the one under the visualiser. Click through the slide animations to see the ions moving in the animation.</a:t>
            </a:r>
          </a:p>
          <a:p>
            <a:r>
              <a:rPr lang="en-GB" b="0" i="0" dirty="0"/>
              <a:t>Look at the animation on the screen. </a:t>
            </a:r>
            <a:r>
              <a:rPr lang="en-GB" b="0" i="1" dirty="0"/>
              <a:t>What happens to the ions when the current is switched on? </a:t>
            </a:r>
            <a:r>
              <a:rPr lang="en-GB" b="1" i="1" dirty="0"/>
              <a:t>They move to the electrodes.</a:t>
            </a:r>
          </a:p>
          <a:p>
            <a:r>
              <a:rPr lang="en-GB" b="0" i="0" dirty="0"/>
              <a:t>The positive ions (cations) move to the negative electrode (cathode). Here, they gain electrons to become neutral. We say that the ions are </a:t>
            </a:r>
            <a:r>
              <a:rPr lang="en-GB" b="0" i="0" u="sng" dirty="0"/>
              <a:t>discharged</a:t>
            </a:r>
            <a:r>
              <a:rPr lang="en-GB" b="0" i="0" dirty="0"/>
              <a:t>.</a:t>
            </a:r>
          </a:p>
          <a:p>
            <a:r>
              <a:rPr lang="en-GB" b="0" i="1" dirty="0"/>
              <a:t>What is another word for the gain of electrons? </a:t>
            </a:r>
            <a:r>
              <a:rPr lang="en-GB" b="1" i="1" dirty="0"/>
              <a:t>Reduction (remember OIL RIG – </a:t>
            </a:r>
            <a:r>
              <a:rPr lang="en-GB" b="1" i="1" u="sng" dirty="0"/>
              <a:t>O</a:t>
            </a:r>
            <a:r>
              <a:rPr lang="en-GB" b="1" i="1" dirty="0"/>
              <a:t>xidation </a:t>
            </a:r>
            <a:r>
              <a:rPr lang="en-GB" b="1" i="1" u="sng" dirty="0"/>
              <a:t>I</a:t>
            </a:r>
            <a:r>
              <a:rPr lang="en-GB" b="1" i="1" dirty="0"/>
              <a:t>s </a:t>
            </a:r>
            <a:r>
              <a:rPr lang="en-GB" b="1" i="1" u="sng" dirty="0"/>
              <a:t>L</a:t>
            </a:r>
            <a:r>
              <a:rPr lang="en-GB" b="1" i="1" dirty="0"/>
              <a:t>oss of electrons, </a:t>
            </a:r>
            <a:r>
              <a:rPr lang="en-GB" b="1" i="1" u="sng" dirty="0"/>
              <a:t>R</a:t>
            </a:r>
            <a:r>
              <a:rPr lang="en-GB" b="1" i="1" dirty="0"/>
              <a:t>eduction </a:t>
            </a:r>
            <a:r>
              <a:rPr lang="en-GB" b="1" i="1" u="sng" dirty="0"/>
              <a:t>I</a:t>
            </a:r>
            <a:r>
              <a:rPr lang="en-GB" b="1" i="1" dirty="0"/>
              <a:t>s </a:t>
            </a:r>
            <a:r>
              <a:rPr lang="en-GB" b="1" i="1" u="sng" dirty="0"/>
              <a:t>G</a:t>
            </a:r>
            <a:r>
              <a:rPr lang="en-GB" b="1" i="1" dirty="0"/>
              <a:t>ain of electrons)</a:t>
            </a:r>
          </a:p>
          <a:p>
            <a:r>
              <a:rPr lang="en-GB" b="0" i="0" dirty="0"/>
              <a:t>The negative ions (anions) move to the positive electrode (anode). Here, they lose electrons to become neutral. We say that the ions are </a:t>
            </a:r>
            <a:r>
              <a:rPr lang="en-GB" b="0" i="0" u="sng" dirty="0"/>
              <a:t>discharged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1" dirty="0"/>
              <a:t>What is another word for the loss of electrons? </a:t>
            </a:r>
            <a:r>
              <a:rPr lang="en-GB" b="1" i="1" dirty="0"/>
              <a:t>Oxidation (remember OIL RIG)</a:t>
            </a:r>
          </a:p>
          <a:p>
            <a:r>
              <a:rPr lang="en-GB" b="0" i="0" dirty="0"/>
              <a:t>Looking at the electrolysis set up. Your electrolyte is sodium chloride. We can see bubbles at the anode. Based on what we have just discussed, </a:t>
            </a:r>
            <a:r>
              <a:rPr lang="en-GB" b="0" i="1" dirty="0"/>
              <a:t>what do you think these bubbles are? </a:t>
            </a:r>
            <a:r>
              <a:rPr lang="en-GB" b="1" i="1" dirty="0"/>
              <a:t>chlorine</a:t>
            </a:r>
          </a:p>
          <a:p>
            <a:r>
              <a:rPr lang="en-GB" b="0" i="0" dirty="0"/>
              <a:t>Without inhaling up close, you should be able to smell the chlorine (it’s like a swimming pool smell!)</a:t>
            </a:r>
          </a:p>
          <a:p>
            <a:endParaRPr lang="en-GB" b="0" i="0"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72279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GB" b="0"/>
              <a:t>HT students will halve already learned about writing half equations, and so this should be an opportunity to practise these and apply to the topic of electrolysis.</a:t>
            </a:r>
          </a:p>
          <a:p>
            <a:pPr marL="0" lvl="0" indent="0" algn="l" rtl="0">
              <a:lnSpc>
                <a:spcPct val="100000"/>
              </a:lnSpc>
              <a:spcBef>
                <a:spcPts val="0"/>
              </a:spcBef>
              <a:spcAft>
                <a:spcPts val="0"/>
              </a:spcAft>
              <a:buSzPts val="1400"/>
              <a:buNone/>
            </a:pPr>
            <a:endParaRPr lang="en-GB" b="1"/>
          </a:p>
          <a:p>
            <a:pPr marL="0" lvl="0" indent="0" algn="l" rtl="0">
              <a:lnSpc>
                <a:spcPct val="100000"/>
              </a:lnSpc>
              <a:spcBef>
                <a:spcPts val="0"/>
              </a:spcBef>
              <a:spcAft>
                <a:spcPts val="0"/>
              </a:spcAft>
              <a:buSzPts val="1400"/>
              <a:buNone/>
            </a:pPr>
            <a:r>
              <a:rPr lang="en-GB" b="1"/>
              <a:t>Model teacher exposition:</a:t>
            </a:r>
          </a:p>
          <a:p>
            <a:pPr marL="0" lvl="0" indent="0" algn="l" rtl="0">
              <a:lnSpc>
                <a:spcPct val="100000"/>
              </a:lnSpc>
              <a:spcBef>
                <a:spcPts val="0"/>
              </a:spcBef>
              <a:spcAft>
                <a:spcPts val="0"/>
              </a:spcAft>
              <a:buSzPts val="1400"/>
              <a:buNone/>
            </a:pPr>
            <a:r>
              <a:rPr lang="en-GB" b="0"/>
              <a:t>Remember: Oxid-</a:t>
            </a:r>
            <a:r>
              <a:rPr lang="en-GB" b="1" u="sng"/>
              <a:t>A</a:t>
            </a:r>
            <a:r>
              <a:rPr lang="en-GB" b="0"/>
              <a:t>-</a:t>
            </a:r>
            <a:r>
              <a:rPr lang="en-GB" b="0" err="1"/>
              <a:t>tion</a:t>
            </a:r>
            <a:r>
              <a:rPr lang="en-GB" b="0"/>
              <a:t> happens at the </a:t>
            </a:r>
            <a:r>
              <a:rPr lang="en-GB" b="1" u="sng"/>
              <a:t>A</a:t>
            </a:r>
            <a:r>
              <a:rPr lang="en-GB" b="0"/>
              <a:t>node. </a:t>
            </a:r>
            <a:r>
              <a:rPr lang="en-GB" b="0" err="1"/>
              <a:t>Redu</a:t>
            </a:r>
            <a:r>
              <a:rPr lang="en-GB" b="0"/>
              <a:t>-</a:t>
            </a:r>
            <a:r>
              <a:rPr lang="en-GB" b="1" u="sng"/>
              <a:t>C</a:t>
            </a:r>
            <a:r>
              <a:rPr lang="en-GB" b="0"/>
              <a:t>-</a:t>
            </a:r>
            <a:r>
              <a:rPr lang="en-GB" b="0" err="1"/>
              <a:t>tion</a:t>
            </a:r>
            <a:r>
              <a:rPr lang="en-GB" b="0"/>
              <a:t> happens at the </a:t>
            </a:r>
            <a:r>
              <a:rPr lang="en-GB" b="1" u="sng"/>
              <a:t>C</a:t>
            </a:r>
            <a:r>
              <a:rPr lang="en-GB" b="0"/>
              <a:t>athode</a:t>
            </a:r>
          </a:p>
          <a:p>
            <a:pPr marL="0" lvl="0" indent="0" algn="l" rtl="0">
              <a:lnSpc>
                <a:spcPct val="100000"/>
              </a:lnSpc>
              <a:spcBef>
                <a:spcPts val="0"/>
              </a:spcBef>
              <a:spcAft>
                <a:spcPts val="0"/>
              </a:spcAft>
              <a:buSzPts val="1400"/>
              <a:buNone/>
            </a:pPr>
            <a:r>
              <a:rPr lang="en-GB" b="0" i="0"/>
              <a:t>Or, (vowels together ) </a:t>
            </a:r>
            <a:r>
              <a:rPr lang="en-GB" b="1" i="0" u="sng"/>
              <a:t>O</a:t>
            </a:r>
            <a:r>
              <a:rPr lang="en-GB" b="0" i="0"/>
              <a:t>xidation/</a:t>
            </a:r>
            <a:r>
              <a:rPr lang="en-GB" b="1" i="0" u="sng"/>
              <a:t>A</a:t>
            </a:r>
            <a:r>
              <a:rPr lang="en-GB" b="0" i="0"/>
              <a:t>node, (consonants together) </a:t>
            </a:r>
            <a:r>
              <a:rPr lang="en-GB" b="1" i="0" u="sng"/>
              <a:t>R</a:t>
            </a:r>
            <a:r>
              <a:rPr lang="en-GB" b="0" i="0"/>
              <a:t>eduction/</a:t>
            </a:r>
            <a:r>
              <a:rPr lang="en-GB" b="1" i="0" u="sng"/>
              <a:t>C</a:t>
            </a:r>
            <a:r>
              <a:rPr lang="en-GB" b="0" i="0"/>
              <a:t>athode</a:t>
            </a:r>
            <a:endParaRPr lang="en-GB" b="1" i="0"/>
          </a:p>
          <a:p>
            <a:pPr marL="0" lvl="0" indent="0" algn="l" rtl="0">
              <a:lnSpc>
                <a:spcPct val="100000"/>
              </a:lnSpc>
              <a:spcBef>
                <a:spcPts val="0"/>
              </a:spcBef>
              <a:spcAft>
                <a:spcPts val="0"/>
              </a:spcAft>
              <a:buSzPts val="1400"/>
              <a:buNone/>
            </a:pPr>
            <a:endParaRPr lang="en-GB"/>
          </a:p>
        </p:txBody>
      </p:sp>
      <p:sp>
        <p:nvSpPr>
          <p:cNvPr id="120" name="Google Shape;12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13</a:t>
            </a:fld>
            <a:endParaRPr/>
          </a:p>
        </p:txBody>
      </p:sp>
    </p:spTree>
    <p:extLst>
      <p:ext uri="{BB962C8B-B14F-4D97-AF65-F5344CB8AC3E}">
        <p14:creationId xmlns:p14="http://schemas.microsoft.com/office/powerpoint/2010/main" val="3226551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Suggested guidance:</a:t>
            </a:r>
          </a:p>
          <a:p>
            <a:r>
              <a:rPr lang="en-GB" b="0"/>
              <a:t>Talk tasks can be used in a variety of ways to suit the particular needs of the students you are teaching. </a:t>
            </a:r>
            <a:r>
              <a:rPr lang="en-GB" sz="1200" b="0" i="0" u="none" strike="noStrike" cap="none">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a:solidFill>
                <a:schemeClr val="dk1"/>
              </a:solidFill>
              <a:effectLst/>
              <a:latin typeface="Calibri"/>
              <a:cs typeface="Calibri"/>
              <a:sym typeface="Calibri"/>
            </a:endParaRPr>
          </a:p>
          <a:p>
            <a:r>
              <a:rPr lang="en-GB" sz="1200" b="0" i="0" u="none" strike="noStrike" cap="none">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Respond to one another.</a:t>
            </a:r>
            <a:endParaRPr lang="en-GB"/>
          </a:p>
          <a:p>
            <a:endParaRPr lang="en-GB"/>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562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15</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16</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Purpose: </a:t>
            </a:r>
            <a:r>
              <a:rPr lang="en-GB" b="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4965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Purpose: </a:t>
            </a:r>
            <a:r>
              <a:rPr lang="en-GB" b="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26986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Purpose: </a:t>
            </a:r>
            <a:r>
              <a:rPr lang="en-GB" b="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8509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6713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4079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2512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1988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47534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50091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Additional answers: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 Potassium liquid/solid metal. Fluorine gas.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6716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56037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7940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33245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 </a:t>
            </a:r>
            <a:r>
              <a:rPr lang="en-GB" b="1"/>
              <a:t>describe</a:t>
            </a:r>
            <a:r>
              <a:rPr lang="en-GB"/>
              <a:t> question.</a:t>
            </a:r>
          </a:p>
          <a:p>
            <a:endParaRPr lang="en-GB"/>
          </a:p>
          <a:p>
            <a:r>
              <a:rPr lang="en-GB"/>
              <a:t>Firstly, students are presented with a generic </a:t>
            </a:r>
            <a:r>
              <a:rPr lang="en-GB" b="1"/>
              <a:t>describe</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738141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a:t>Q1. Answer: C</a:t>
            </a:r>
          </a:p>
          <a:p>
            <a:pPr marL="0" marR="0" lvl="0" indent="0" algn="l" rtl="0">
              <a:lnSpc>
                <a:spcPct val="100000"/>
              </a:lnSpc>
              <a:spcBef>
                <a:spcPts val="0"/>
              </a:spcBef>
              <a:spcAft>
                <a:spcPts val="0"/>
              </a:spcAft>
              <a:buClr>
                <a:schemeClr val="dk1"/>
              </a:buClr>
              <a:buSzPts val="1200"/>
              <a:buFont typeface="+mj-lt"/>
              <a:buNone/>
            </a:pPr>
            <a:r>
              <a:rPr lang="en-GB" b="0"/>
              <a:t>If students answer a or b, they are confusing anode and cathode with anion and cation. If students answer D, they are confusing the anode with the cathode. </a:t>
            </a:r>
            <a:r>
              <a:rPr lang="en-GB" i="1"/>
              <a:t>To fix-it, define each of these terms clearly, then annotate an image of an electrolysis set-up with the key words. You may want to use memory tools to help students to recall these words, for example the pneumonic PANIC – ‘</a:t>
            </a:r>
            <a:r>
              <a:rPr lang="en-GB" i="1" u="sng"/>
              <a:t>P</a:t>
            </a:r>
            <a:r>
              <a:rPr lang="en-GB" i="1"/>
              <a:t>ositive </a:t>
            </a:r>
            <a:r>
              <a:rPr lang="en-GB" i="1" u="sng"/>
              <a:t>A</a:t>
            </a:r>
            <a:r>
              <a:rPr lang="en-GB" i="1"/>
              <a:t>node, </a:t>
            </a:r>
            <a:r>
              <a:rPr lang="en-GB" i="1" u="sng"/>
              <a:t>N</a:t>
            </a:r>
            <a:r>
              <a:rPr lang="en-GB" i="1"/>
              <a:t>egative </a:t>
            </a:r>
            <a:r>
              <a:rPr lang="en-GB" i="1" u="sng"/>
              <a:t>I</a:t>
            </a:r>
            <a:r>
              <a:rPr lang="en-GB" i="1"/>
              <a:t>s </a:t>
            </a:r>
            <a:r>
              <a:rPr lang="en-GB" i="1" u="sng"/>
              <a:t>C</a:t>
            </a:r>
            <a:r>
              <a:rPr lang="en-GB" i="1"/>
              <a:t>athode’</a:t>
            </a:r>
          </a:p>
          <a:p>
            <a:pPr marL="0" marR="0" lvl="0" indent="0" algn="l" rtl="0">
              <a:lnSpc>
                <a:spcPct val="100000"/>
              </a:lnSpc>
              <a:spcBef>
                <a:spcPts val="0"/>
              </a:spcBef>
              <a:spcAft>
                <a:spcPts val="0"/>
              </a:spcAft>
              <a:buClr>
                <a:schemeClr val="dk1"/>
              </a:buClr>
              <a:buSzPts val="1200"/>
              <a:buFont typeface="+mj-lt"/>
              <a:buNone/>
            </a:pPr>
            <a:r>
              <a:rPr lang="en-GB" b="1" i="0"/>
              <a:t>Q2. </a:t>
            </a:r>
            <a:r>
              <a:rPr lang="en-GB" b="1"/>
              <a:t>Answer: A</a:t>
            </a:r>
          </a:p>
          <a:p>
            <a:pPr marL="0" marR="0" lvl="0" indent="0" algn="l" rtl="0">
              <a:lnSpc>
                <a:spcPct val="100000"/>
              </a:lnSpc>
              <a:spcBef>
                <a:spcPts val="0"/>
              </a:spcBef>
              <a:spcAft>
                <a:spcPts val="0"/>
              </a:spcAft>
              <a:buClr>
                <a:schemeClr val="dk1"/>
              </a:buClr>
              <a:buSzPts val="1200"/>
              <a:buFont typeface="+mj-lt"/>
              <a:buNone/>
            </a:pPr>
            <a:r>
              <a:rPr lang="en-GB" b="0"/>
              <a:t>If students answer B or C, they have correctly recalled that solid sodium chloride does not conduct electricity, but they have mixed up (or not been specific enough when using) the words ‘ion’, ‘particle’ and ‘electron’. </a:t>
            </a:r>
            <a:r>
              <a:rPr lang="en-GB" i="1"/>
              <a:t>To fix-it, dual code a diagram of an ionic lattice on the board, labelling the ions within. Explain why ‘ion’ is the best word to use to describe the sodium and chloride ions within. </a:t>
            </a:r>
          </a:p>
          <a:p>
            <a:pPr marL="0" marR="0" lvl="0" indent="0" algn="l" rtl="0">
              <a:lnSpc>
                <a:spcPct val="100000"/>
              </a:lnSpc>
              <a:spcBef>
                <a:spcPts val="0"/>
              </a:spcBef>
              <a:spcAft>
                <a:spcPts val="0"/>
              </a:spcAft>
              <a:buClr>
                <a:schemeClr val="dk1"/>
              </a:buClr>
              <a:buSzPts val="1200"/>
              <a:buFont typeface="+mj-lt"/>
              <a:buNone/>
            </a:pPr>
            <a:r>
              <a:rPr lang="en-GB" b="0" i="0"/>
              <a:t>If students answer D, they have mistakenly thought that electrolysis will work with sodium chloride, perhaps because they think that solid sodium chloride will conduct electricity, </a:t>
            </a:r>
            <a:r>
              <a:rPr lang="en-GB" b="0" i="1"/>
              <a:t>To fix-it, ask students to review the properties of ionic substances from unit C4.1, and explain why ionic substances do not conduct electricity when solid.</a:t>
            </a:r>
            <a:endParaRPr lang="en-GB" b="0" i="0"/>
          </a:p>
          <a:p>
            <a:pPr marL="0" marR="0" lvl="0" indent="0" algn="l" rtl="0">
              <a:lnSpc>
                <a:spcPct val="100000"/>
              </a:lnSpc>
              <a:spcBef>
                <a:spcPts val="0"/>
              </a:spcBef>
              <a:spcAft>
                <a:spcPts val="0"/>
              </a:spcAft>
              <a:buClr>
                <a:schemeClr val="dk1"/>
              </a:buClr>
              <a:buSzPts val="1200"/>
              <a:buFont typeface="+mj-lt"/>
              <a:buNone/>
            </a:pPr>
            <a:endParaRPr lang="en-GB" b="0" i="1"/>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30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i="0"/>
              <a:t>Q3. </a:t>
            </a:r>
            <a:r>
              <a:rPr lang="en-GB" b="1"/>
              <a:t>Answer: B</a:t>
            </a:r>
          </a:p>
          <a:p>
            <a:pPr marL="0" marR="0" lvl="0" indent="0" algn="l" rtl="0">
              <a:lnSpc>
                <a:spcPct val="100000"/>
              </a:lnSpc>
              <a:spcBef>
                <a:spcPts val="0"/>
              </a:spcBef>
              <a:spcAft>
                <a:spcPts val="0"/>
              </a:spcAft>
              <a:buClr>
                <a:schemeClr val="dk1"/>
              </a:buClr>
              <a:buSzPts val="1200"/>
              <a:buFont typeface="+mj-lt"/>
              <a:buNone/>
            </a:pPr>
            <a:r>
              <a:rPr lang="en-GB" b="0"/>
              <a:t>If students answer A, C or D, they cannot yet identify the electrolyte in an electrolysis set-up. </a:t>
            </a:r>
            <a:r>
              <a:rPr lang="en-GB" i="1"/>
              <a:t>To fix-it, annotate an image of an electrolysis apparatus to show what each part is called. You could show alternative set ups of electrolysis to check that students can still name these parts when they are arranged slightly differently.</a:t>
            </a:r>
            <a:endParaRPr lang="en-GB" b="0" i="1"/>
          </a:p>
          <a:p>
            <a:pPr marL="0" marR="0" lvl="0" indent="0" algn="l" rtl="0">
              <a:lnSpc>
                <a:spcPct val="100000"/>
              </a:lnSpc>
              <a:spcBef>
                <a:spcPts val="0"/>
              </a:spcBef>
              <a:spcAft>
                <a:spcPts val="0"/>
              </a:spcAft>
              <a:buClr>
                <a:schemeClr val="dk1"/>
              </a:buClr>
              <a:buSzPts val="1200"/>
              <a:buFont typeface="+mj-lt"/>
              <a:buNone/>
            </a:pPr>
            <a:endParaRPr lang="en-GB" b="0" i="1"/>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31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78472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Write a word equation for the reaction where hydrogen gas and oxygen gas react to form water.</a:t>
            </a:r>
            <a:endParaRPr lang="en-GB" sz="900" b="0" i="0" u="none" strike="noStrike" cap="none" dirty="0">
              <a:solidFill>
                <a:srgbClr val="1F3864"/>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1F3864"/>
                </a:solidFill>
                <a:latin typeface="Century Gothic"/>
                <a:ea typeface="Century Gothic"/>
                <a:cs typeface="Century Gothic"/>
                <a:sym typeface="Century Gothic"/>
              </a:rPr>
              <a:t>Write a balanced chemical equation for the reaction where hydrogen gas and oxygen gas react to form water.</a:t>
            </a:r>
            <a:endParaRPr lang="en-GB" dirty="0"/>
          </a:p>
          <a:p>
            <a:pPr marL="0" lvl="0" indent="0" algn="l" rtl="0">
              <a:lnSpc>
                <a:spcPct val="100000"/>
              </a:lnSpc>
              <a:spcBef>
                <a:spcPts val="0"/>
              </a:spcBef>
              <a:spcAft>
                <a:spcPts val="0"/>
              </a:spcAft>
              <a:buSzPts val="1400"/>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a:t>
            </a:r>
            <a:r>
              <a:rPr lang="en-GB" sz="1200" b="0" i="0" u="none" strike="noStrike" cap="none" dirty="0">
                <a:solidFill>
                  <a:srgbClr val="1F3864"/>
                </a:solidFill>
                <a:latin typeface="Century Gothic"/>
                <a:ea typeface="Century Gothic"/>
                <a:cs typeface="Century Gothic"/>
                <a:sym typeface="Century Gothic"/>
              </a:rPr>
              <a:t>hydrogen + oxygen → water</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2H</a:t>
            </a:r>
            <a:r>
              <a:rPr lang="en-GB" baseline="-25000" dirty="0"/>
              <a:t>2</a:t>
            </a:r>
            <a:r>
              <a:rPr lang="en-GB" dirty="0"/>
              <a:t> + O</a:t>
            </a:r>
            <a:r>
              <a:rPr lang="en-GB" baseline="-25000" dirty="0"/>
              <a:t>2</a:t>
            </a:r>
            <a:r>
              <a:rPr lang="en-GB" dirty="0"/>
              <a:t> </a:t>
            </a:r>
            <a:r>
              <a:rPr lang="en-GB" sz="1200" b="0" i="0" u="none" strike="noStrike" cap="none" dirty="0">
                <a:solidFill>
                  <a:srgbClr val="1F3864"/>
                </a:solidFill>
                <a:latin typeface="Century Gothic"/>
                <a:ea typeface="Century Gothic"/>
                <a:cs typeface="Century Gothic"/>
                <a:sym typeface="Century Gothic"/>
              </a:rPr>
              <a:t>→ 2H</a:t>
            </a:r>
            <a:r>
              <a:rPr lang="en-GB" sz="1200" b="0" i="0" u="none" strike="noStrike" cap="none" baseline="-25000" dirty="0">
                <a:solidFill>
                  <a:srgbClr val="1F3864"/>
                </a:solidFill>
                <a:latin typeface="Century Gothic"/>
                <a:ea typeface="Century Gothic"/>
                <a:cs typeface="Century Gothic"/>
                <a:sym typeface="Century Gothic"/>
              </a:rPr>
              <a:t>2</a:t>
            </a:r>
            <a:r>
              <a:rPr lang="en-GB" sz="1200" b="0" i="0" u="none" strike="noStrike" cap="none" dirty="0">
                <a:solidFill>
                  <a:srgbClr val="1F3864"/>
                </a:solidFill>
                <a:latin typeface="Century Gothic"/>
                <a:ea typeface="Century Gothic"/>
                <a:cs typeface="Century Gothic"/>
                <a:sym typeface="Century Gothic"/>
              </a:rPr>
              <a:t>O</a:t>
            </a: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32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a:solidFill>
                  <a:srgbClr val="1F3864"/>
                </a:solidFill>
                <a:latin typeface="Century Gothic"/>
                <a:sym typeface="Century Gothic"/>
              </a:rPr>
              <a:t>Answers:</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a:solidFill>
                  <a:srgbClr val="1F3864"/>
                </a:solidFill>
                <a:latin typeface="Century Gothic"/>
                <a:sym typeface="Century Gothic"/>
              </a:rPr>
              <a:t>Do Now:</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1. </a:t>
            </a:r>
            <a:r>
              <a:rPr lang="en-GB" sz="1200" b="0" i="0" u="none" strike="noStrike" cap="none">
                <a:solidFill>
                  <a:schemeClr val="accent1"/>
                </a:solidFill>
                <a:latin typeface="Century Gothic"/>
                <a:ea typeface="Century Gothic"/>
                <a:cs typeface="Century Gothic"/>
                <a:sym typeface="Century Gothic"/>
              </a:rPr>
              <a:t>Power = current x potential different (P = IV)</a:t>
            </a:r>
            <a:endParaRPr lang="en-GB" sz="1200" b="0" i="0" u="none" strike="noStrike" cap="none">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2. </a:t>
            </a:r>
            <a:r>
              <a:rPr lang="en-GB" sz="1200" b="0" i="0" u="none" strike="noStrike" cap="none">
                <a:solidFill>
                  <a:schemeClr val="accent1"/>
                </a:solidFill>
                <a:latin typeface="Century Gothic"/>
                <a:ea typeface="Century Gothic"/>
                <a:cs typeface="Century Gothic"/>
                <a:sym typeface="Century Gothic"/>
              </a:rPr>
              <a:t>energy transferred = current x time x potential difference</a:t>
            </a:r>
            <a:endParaRPr lang="en-GB" sz="1200" b="0" i="0" u="none" strike="noStrike" cap="none">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3. </a:t>
            </a:r>
            <a:r>
              <a:rPr lang="en-GB" sz="1200" b="0" i="0" u="none" strike="noStrike" cap="none">
                <a:solidFill>
                  <a:schemeClr val="accent1"/>
                </a:solidFill>
                <a:latin typeface="Century Gothic"/>
                <a:ea typeface="Century Gothic"/>
                <a:cs typeface="Century Gothic"/>
                <a:sym typeface="Century Gothic"/>
              </a:rPr>
              <a:t>K</a:t>
            </a:r>
            <a:r>
              <a:rPr lang="en-GB" sz="1200" b="0" i="0" u="none" strike="noStrike" cap="none" baseline="30000">
                <a:solidFill>
                  <a:schemeClr val="accent1"/>
                </a:solidFill>
                <a:latin typeface="Century Gothic"/>
                <a:ea typeface="Century Gothic"/>
                <a:cs typeface="Century Gothic"/>
                <a:sym typeface="Century Gothic"/>
              </a:rPr>
              <a:t>+</a:t>
            </a:r>
            <a:r>
              <a:rPr lang="en-GB" sz="1200" b="0" i="0" u="none" strike="noStrike" cap="none">
                <a:solidFill>
                  <a:schemeClr val="accent1"/>
                </a:solidFill>
                <a:latin typeface="Century Gothic"/>
                <a:ea typeface="Century Gothic"/>
                <a:cs typeface="Century Gothic"/>
                <a:sym typeface="Century Gothic"/>
              </a:rPr>
              <a:t> and O</a:t>
            </a:r>
            <a:r>
              <a:rPr lang="en-GB" sz="1200" b="0" i="0" u="none" strike="noStrike" cap="none" baseline="30000">
                <a:solidFill>
                  <a:schemeClr val="accent1"/>
                </a:solidFill>
                <a:latin typeface="Century Gothic"/>
                <a:ea typeface="Century Gothic"/>
                <a:cs typeface="Century Gothic"/>
                <a:sym typeface="Century Gothic"/>
              </a:rPr>
              <a:t>2-</a:t>
            </a:r>
            <a:endParaRPr lang="en-GB" sz="1200" b="0" i="0" u="none" strike="noStrike" cap="none">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4. See diagram on previous slide</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5. See diagram on previous slide</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a:solidFill>
                  <a:srgbClr val="1F3864"/>
                </a:solidFill>
                <a:latin typeface="Century Gothic"/>
                <a:sym typeface="Century Gothic"/>
              </a:rPr>
              <a:t>Drill:</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1. </a:t>
            </a:r>
            <a:r>
              <a:rPr lang="en-GB" sz="1200" b="0" i="0" u="none" strike="noStrike" cap="none">
                <a:solidFill>
                  <a:srgbClr val="1F3864"/>
                </a:solidFill>
                <a:latin typeface="Century Gothic"/>
                <a:ea typeface="Century Gothic"/>
                <a:cs typeface="Century Gothic"/>
                <a:sym typeface="Century Gothic"/>
              </a:rPr>
              <a:t>hydrogen + oxygen → water</a:t>
            </a:r>
            <a:endParaRPr lang="en-GB" sz="1200" b="0" i="0" u="none" strike="noStrike" cap="none">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2. </a:t>
            </a:r>
            <a:r>
              <a:rPr lang="en-GB"/>
              <a:t>2H</a:t>
            </a:r>
            <a:r>
              <a:rPr lang="en-GB" baseline="-25000"/>
              <a:t>2</a:t>
            </a:r>
            <a:r>
              <a:rPr lang="en-GB"/>
              <a:t> + O</a:t>
            </a:r>
            <a:r>
              <a:rPr lang="en-GB" baseline="-25000"/>
              <a:t>2</a:t>
            </a:r>
            <a:r>
              <a:rPr lang="en-GB"/>
              <a:t> </a:t>
            </a:r>
            <a:r>
              <a:rPr lang="en-GB" sz="1200" b="0" i="0" u="none" strike="noStrike" cap="none">
                <a:solidFill>
                  <a:srgbClr val="1F3864"/>
                </a:solidFill>
                <a:latin typeface="Century Gothic"/>
                <a:ea typeface="Century Gothic"/>
                <a:cs typeface="Century Gothic"/>
                <a:sym typeface="Century Gothic"/>
              </a:rPr>
              <a:t>→ 2H</a:t>
            </a:r>
            <a:r>
              <a:rPr lang="en-GB" sz="1200" b="0" i="0" u="none" strike="noStrike" cap="none" baseline="-25000">
                <a:solidFill>
                  <a:srgbClr val="1F3864"/>
                </a:solidFill>
                <a:latin typeface="Century Gothic"/>
                <a:ea typeface="Century Gothic"/>
                <a:cs typeface="Century Gothic"/>
                <a:sym typeface="Century Gothic"/>
              </a:rPr>
              <a:t>2</a:t>
            </a:r>
            <a:r>
              <a:rPr lang="en-GB" sz="1200" b="0" i="0" u="none" strike="noStrike" cap="none">
                <a:solidFill>
                  <a:srgbClr val="1F3864"/>
                </a:solidFill>
                <a:latin typeface="Century Gothic"/>
                <a:ea typeface="Century Gothic"/>
                <a:cs typeface="Century Gothic"/>
                <a:sym typeface="Century Gothic"/>
              </a:rPr>
              <a:t>O</a:t>
            </a:r>
            <a:endParaRPr lang="en-GB"/>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1" i="0" u="none" strike="noStrike" cap="none">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a:solidFill>
                  <a:srgbClr val="1F3864"/>
                </a:solidFill>
                <a:latin typeface="Century Gothic"/>
                <a:sym typeface="Century Gothic"/>
              </a:rPr>
              <a:t>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a:solidFill>
                  <a:srgbClr val="1F3864"/>
                </a:solidFill>
                <a:latin typeface="Century Gothic"/>
                <a:sym typeface="Century Gothic"/>
              </a:rPr>
              <a:t>The Chinese research team  has developed a new method to transform seawater into sustainable hydrogen fuel.</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a:solidFill>
                  <a:srgbClr val="1F3864"/>
                </a:solidFill>
                <a:latin typeface="Century Gothic"/>
                <a:sym typeface="Century Gothic"/>
              </a:rPr>
              <a:t>Seawater is a good substance from which to make fuel because it’s renewable, abundant, economical and has the right ingredients to make high quality hydrogen</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a:solidFill>
                  <a:srgbClr val="1F3864"/>
                </a:solidFill>
                <a:latin typeface="Century Gothic"/>
                <a:sym typeface="Century Gothic"/>
              </a:rPr>
              <a:t>utilised = used, abundant = there is lots of it, economical = it is good value for money</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a:solidFill>
                  <a:srgbClr val="1F3864"/>
                </a:solidFill>
                <a:latin typeface="Century Gothic"/>
                <a:sym typeface="Century Gothic"/>
              </a:rPr>
              <a:t>constituents = parts of something</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a:solidFill>
                  <a:srgbClr val="1F3864"/>
                </a:solidFill>
                <a:latin typeface="Century Gothic"/>
                <a:sym typeface="Century Gothic"/>
              </a:rPr>
              <a:t>Hydrogen only emits water when it is burned, whereas fossil fuels produce carbon emissions which contribute to global warming and particulate pollution</a:t>
            </a: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a:solidFill>
                  <a:schemeClr val="tx1"/>
                </a:solidFill>
                <a:effectLst/>
                <a:latin typeface="+mn-lt"/>
                <a:ea typeface="+mn-ea"/>
                <a:cs typeface="+mn-cs"/>
              </a:rPr>
              <a:t>Big Idea: Reactions Rearrange Matter</a:t>
            </a:r>
          </a:p>
          <a:p>
            <a:r>
              <a:rPr lang="en-GB" sz="1200" b="0" kern="1200">
                <a:solidFill>
                  <a:schemeClr val="tx1"/>
                </a:solidFill>
                <a:effectLst/>
                <a:latin typeface="+mn-lt"/>
                <a:ea typeface="+mn-ea"/>
                <a:cs typeface="+mn-cs"/>
              </a:rPr>
              <a:t>Student have already studies half equations. This will be their first opportunity to apply these to the topic of electrolysis. Here we will pull together ideas about extraction of metals, ions, ionic equations and half equations and electricity.</a:t>
            </a:r>
          </a:p>
          <a:p>
            <a:endParaRPr lang="en-GB" sz="1200" b="1" kern="1200">
              <a:solidFill>
                <a:schemeClr val="tx1"/>
              </a:solidFill>
              <a:effectLst/>
              <a:latin typeface="+mn-lt"/>
              <a:ea typeface="+mn-ea"/>
              <a:cs typeface="+mn-cs"/>
            </a:endParaRPr>
          </a:p>
          <a:p>
            <a:r>
              <a:rPr lang="en-GB" sz="1200" b="1" kern="1200">
                <a:solidFill>
                  <a:schemeClr val="tx1"/>
                </a:solidFill>
                <a:effectLst/>
                <a:latin typeface="+mn-lt"/>
                <a:ea typeface="+mn-ea"/>
                <a:cs typeface="+mn-cs"/>
              </a:rPr>
              <a:t>Suggested Hook:</a:t>
            </a:r>
          </a:p>
          <a:p>
            <a:r>
              <a:rPr lang="en-GB" sz="1200" b="0" kern="1200">
                <a:solidFill>
                  <a:schemeClr val="tx1"/>
                </a:solidFill>
                <a:effectLst/>
                <a:latin typeface="+mn-lt"/>
                <a:ea typeface="+mn-ea"/>
                <a:cs typeface="+mn-cs"/>
              </a:rPr>
              <a:t>Ask students to guess what the word electrolysis might mean or refer to.</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C4.2.7 Lesson Objectives:</a:t>
            </a:r>
          </a:p>
          <a:p>
            <a:r>
              <a:rPr lang="en-US" sz="1800" dirty="0">
                <a:latin typeface="Century Gothic" panose="020B0502020202020204" pitchFamily="34" charset="0"/>
              </a:rPr>
              <a:t>Critical: Define electrolysis</a:t>
            </a:r>
          </a:p>
          <a:p>
            <a:r>
              <a:rPr lang="en-US" sz="1800" dirty="0">
                <a:latin typeface="Century Gothic" panose="020B0502020202020204" pitchFamily="34" charset="0"/>
              </a:rPr>
              <a:t>Core: List the ions present in an electrolyte, and predict their movement when the current is switched on in electrolysis</a:t>
            </a:r>
          </a:p>
          <a:p>
            <a:r>
              <a:rPr lang="en-US" sz="1800" dirty="0">
                <a:latin typeface="Century Gothic" panose="020B0502020202020204" pitchFamily="34" charset="0"/>
              </a:rPr>
              <a:t>Critical: Explain why electrolysis cannot be carried out with a solid ionic substance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a:t>Fix-it guidance from previous exit ticket:</a:t>
            </a:r>
            <a:endParaRPr lang="en-GB" b="0" i="0"/>
          </a:p>
          <a:p>
            <a:pPr marL="0" marR="0" lvl="0" indent="0" algn="l" rtl="0">
              <a:lnSpc>
                <a:spcPct val="100000"/>
              </a:lnSpc>
              <a:spcBef>
                <a:spcPts val="0"/>
              </a:spcBef>
              <a:spcAft>
                <a:spcPts val="0"/>
              </a:spcAft>
              <a:buClr>
                <a:schemeClr val="dk1"/>
              </a:buClr>
              <a:buSzPts val="1200"/>
              <a:buFont typeface="+mj-lt"/>
              <a:buNone/>
            </a:pPr>
            <a:r>
              <a:rPr lang="en-GB" b="1"/>
              <a:t>Q1. Answer: B</a:t>
            </a:r>
          </a:p>
          <a:p>
            <a:pPr marL="0" marR="0" lvl="0" indent="0" algn="l" rtl="0">
              <a:lnSpc>
                <a:spcPct val="100000"/>
              </a:lnSpc>
              <a:spcBef>
                <a:spcPts val="0"/>
              </a:spcBef>
              <a:spcAft>
                <a:spcPts val="0"/>
              </a:spcAft>
              <a:buClr>
                <a:schemeClr val="dk1"/>
              </a:buClr>
              <a:buSzPts val="1200"/>
              <a:buFont typeface="+mj-lt"/>
              <a:buNone/>
            </a:pPr>
            <a:r>
              <a:rPr lang="en-GB" b="0"/>
              <a:t>If students answer A or C, they do not recognise that to neutralise an ion with a +3 charge, three electrons are required. </a:t>
            </a:r>
            <a:r>
              <a:rPr lang="en-GB" i="1"/>
              <a:t>To fix-it, explain to students that one positive charge and one negative charge (one electron) ‘cancel each other out’ to make a neutral atom. Therefore an ion with a charge of +3 will require 3 electrons to neutralise it. Give students a selection of ionic equations to complete to practise.</a:t>
            </a:r>
          </a:p>
          <a:p>
            <a:pPr marL="0" marR="0" lvl="0" indent="0" algn="l" rtl="0">
              <a:lnSpc>
                <a:spcPct val="100000"/>
              </a:lnSpc>
              <a:spcBef>
                <a:spcPts val="0"/>
              </a:spcBef>
              <a:spcAft>
                <a:spcPts val="0"/>
              </a:spcAft>
              <a:buClr>
                <a:schemeClr val="dk1"/>
              </a:buClr>
              <a:buSzPts val="1200"/>
              <a:buFont typeface="+mj-lt"/>
              <a:buNone/>
            </a:pPr>
            <a:r>
              <a:rPr lang="en-GB" i="0"/>
              <a:t>If students answer C, they have made the classic mistake of ‘taking away’ the electron by putting a ‘-’ instead of a ‘+’ in the equation. </a:t>
            </a:r>
            <a:r>
              <a:rPr lang="en-GB" i="1"/>
              <a:t>To fix-it, remind students that unlike mathematical expressions, chemical equations only always have + between the substances/species.</a:t>
            </a:r>
          </a:p>
          <a:p>
            <a:pPr marL="0" marR="0" lvl="0" indent="0" algn="l" rtl="0">
              <a:lnSpc>
                <a:spcPct val="100000"/>
              </a:lnSpc>
              <a:spcBef>
                <a:spcPts val="0"/>
              </a:spcBef>
              <a:spcAft>
                <a:spcPts val="0"/>
              </a:spcAft>
              <a:buClr>
                <a:schemeClr val="dk1"/>
              </a:buClr>
              <a:buSzPts val="1200"/>
              <a:buFont typeface="+mj-lt"/>
              <a:buNone/>
            </a:pPr>
            <a:r>
              <a:rPr lang="en-GB" b="1" i="0"/>
              <a:t>Q2. </a:t>
            </a:r>
            <a:r>
              <a:rPr lang="en-GB" b="1"/>
              <a:t>Answer: C</a:t>
            </a:r>
          </a:p>
          <a:p>
            <a:pPr marL="0" marR="0" lvl="0" indent="0" algn="l" rtl="0">
              <a:lnSpc>
                <a:spcPct val="100000"/>
              </a:lnSpc>
              <a:spcBef>
                <a:spcPts val="0"/>
              </a:spcBef>
              <a:spcAft>
                <a:spcPts val="0"/>
              </a:spcAft>
              <a:buClr>
                <a:schemeClr val="dk1"/>
              </a:buClr>
              <a:buSzPts val="1200"/>
              <a:buFont typeface="+mj-lt"/>
              <a:buNone/>
            </a:pPr>
            <a:r>
              <a:rPr lang="en-GB" b="0"/>
              <a:t>If students answer A, they do not know the difference between an atom and an ion. </a:t>
            </a:r>
            <a:r>
              <a:rPr lang="en-GB" i="1"/>
              <a:t>To fix-it, define the term –ion’ and give students examples of atoms and ions to sort.</a:t>
            </a:r>
          </a:p>
          <a:p>
            <a:pPr marL="0" marR="0" lvl="0" indent="0" algn="l" rtl="0">
              <a:lnSpc>
                <a:spcPct val="100000"/>
              </a:lnSpc>
              <a:spcBef>
                <a:spcPts val="0"/>
              </a:spcBef>
              <a:spcAft>
                <a:spcPts val="0"/>
              </a:spcAft>
              <a:buClr>
                <a:schemeClr val="dk1"/>
              </a:buClr>
              <a:buSzPts val="1200"/>
              <a:buFont typeface="+mj-lt"/>
              <a:buNone/>
            </a:pPr>
            <a:r>
              <a:rPr lang="en-GB" b="0" i="0"/>
              <a:t>If students answer B or D, they are unable to deduce the correct formula for an ion. </a:t>
            </a:r>
            <a:r>
              <a:rPr lang="en-GB" b="0" i="1"/>
              <a:t>To fix-it, remind students to refer to the table of common ions.</a:t>
            </a:r>
            <a:endParaRPr lang="en-GB" b="0" i="0"/>
          </a:p>
          <a:p>
            <a:pPr marL="0" marR="0" lvl="0" indent="0" algn="l" rtl="0">
              <a:lnSpc>
                <a:spcPct val="100000"/>
              </a:lnSpc>
              <a:spcBef>
                <a:spcPts val="0"/>
              </a:spcBef>
              <a:spcAft>
                <a:spcPts val="0"/>
              </a:spcAft>
              <a:buClr>
                <a:schemeClr val="dk1"/>
              </a:buClr>
              <a:buSzPts val="1200"/>
              <a:buFont typeface="+mj-lt"/>
              <a:buNone/>
            </a:pPr>
            <a:r>
              <a:rPr lang="en-GB" b="1" i="0"/>
              <a:t>Q3. </a:t>
            </a:r>
            <a:r>
              <a:rPr lang="en-GB" b="1"/>
              <a:t>Answer: C</a:t>
            </a:r>
          </a:p>
          <a:p>
            <a:pPr marL="0" marR="0" lvl="0" indent="0" algn="l" rtl="0">
              <a:lnSpc>
                <a:spcPct val="100000"/>
              </a:lnSpc>
              <a:spcBef>
                <a:spcPts val="0"/>
              </a:spcBef>
              <a:spcAft>
                <a:spcPts val="0"/>
              </a:spcAft>
              <a:buClr>
                <a:schemeClr val="dk1"/>
              </a:buClr>
              <a:buSzPts val="1200"/>
              <a:buFont typeface="+mj-lt"/>
              <a:buNone/>
            </a:pPr>
            <a:r>
              <a:rPr lang="en-GB" b="0"/>
              <a:t>If students answer A, they have confused ionic equation with half equation. If students answer B, they have correctly eliminated the spectator ions from the equation but have chosen the option that does not include the correct charges for the ions. </a:t>
            </a:r>
            <a:r>
              <a:rPr lang="en-GB" i="1"/>
              <a:t>To fix-it, model for students the steps of writing an ionic equation from a full chemical equation. Give students some independent practice to do this themselves, using your model to guide them.</a:t>
            </a:r>
            <a:endParaRPr lang="en-GB" b="0" i="1"/>
          </a:p>
          <a:p>
            <a:pPr marL="0" marR="0" lvl="0" indent="0" algn="l" rtl="0">
              <a:lnSpc>
                <a:spcPct val="100000"/>
              </a:lnSpc>
              <a:spcBef>
                <a:spcPts val="0"/>
              </a:spcBef>
              <a:spcAft>
                <a:spcPts val="0"/>
              </a:spcAft>
              <a:buClr>
                <a:schemeClr val="dk1"/>
              </a:buClr>
              <a:buSzPts val="1200"/>
              <a:buFont typeface="Calibri"/>
              <a:buNone/>
            </a:pPr>
            <a:endParaRPr lang="en-GB" b="0" i="1"/>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SzPts val="1400"/>
              <a:buNone/>
            </a:pPr>
            <a:endParaRPr/>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8</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1400"/>
              <a:buFont typeface="Arial"/>
              <a:buNone/>
            </a:pPr>
            <a:r>
              <a:rPr lang="en-GB" sz="1200" b="1" i="0" u="none" strike="noStrike" cap="none">
                <a:solidFill>
                  <a:schemeClr val="dk1"/>
                </a:solidFill>
                <a:latin typeface="Calibri"/>
                <a:cs typeface="Calibri"/>
                <a:sym typeface="Calibri"/>
              </a:rPr>
              <a:t>Exposition type: </a:t>
            </a:r>
            <a:r>
              <a:rPr lang="en-GB" sz="1200" b="0" i="0" u="none" strike="noStrike" cap="none">
                <a:solidFill>
                  <a:schemeClr val="dk1"/>
                </a:solidFill>
                <a:latin typeface="Calibri"/>
                <a:cs typeface="Calibri"/>
                <a:sym typeface="Calibri"/>
              </a:rPr>
              <a:t>Explanation</a:t>
            </a:r>
          </a:p>
          <a:p>
            <a:endParaRPr lang="en-GB"/>
          </a:p>
          <a:p>
            <a:pPr marL="0" lvl="0" indent="0" algn="l" rtl="0">
              <a:lnSpc>
                <a:spcPct val="100000"/>
              </a:lnSpc>
              <a:spcBef>
                <a:spcPts val="0"/>
              </a:spcBef>
              <a:spcAft>
                <a:spcPts val="0"/>
              </a:spcAft>
              <a:buSzPts val="1400"/>
              <a:buNone/>
            </a:pPr>
            <a:r>
              <a:rPr lang="en-GB" b="1"/>
              <a:t>Model teacher exposition:</a:t>
            </a:r>
          </a:p>
          <a:p>
            <a:pPr marL="0" lvl="0" indent="0" algn="l" rtl="0">
              <a:lnSpc>
                <a:spcPct val="100000"/>
              </a:lnSpc>
              <a:spcBef>
                <a:spcPts val="0"/>
              </a:spcBef>
              <a:spcAft>
                <a:spcPts val="0"/>
              </a:spcAft>
              <a:buSzPts val="1400"/>
              <a:buNone/>
            </a:pPr>
            <a:r>
              <a:rPr lang="en-GB" b="0"/>
              <a:t>Let’s look at the word ‘Electrolysis’. Electro- relates to electricity. –lysis refers to ‘splitting up’. So, it makes sense that the definition of electrolysis is ‘the process of passing an electric current through a substance to split it up into its ions’. </a:t>
            </a:r>
            <a:r>
              <a:rPr lang="en-GB" b="1"/>
              <a:t>You may want to ask the class to repeat this definition back to you as a choral response.</a:t>
            </a:r>
          </a:p>
          <a:p>
            <a:pPr marL="0" lvl="0" indent="0" algn="l" rtl="0">
              <a:lnSpc>
                <a:spcPct val="100000"/>
              </a:lnSpc>
              <a:spcBef>
                <a:spcPts val="0"/>
              </a:spcBef>
              <a:spcAft>
                <a:spcPts val="0"/>
              </a:spcAft>
              <a:buSzPts val="1400"/>
              <a:buNone/>
            </a:pPr>
            <a:r>
              <a:rPr lang="en-GB" b="0"/>
              <a:t>Earlier this year you learned about ionic bonding – where ions come together to form a new substance. This is sort of like the opposite of that! If we pass an electric current through an ionic substance, we can split it up into individual ions!</a:t>
            </a:r>
          </a:p>
          <a:p>
            <a:pPr marL="0" lvl="0" indent="0" algn="l" rtl="0">
              <a:lnSpc>
                <a:spcPct val="100000"/>
              </a:lnSpc>
              <a:spcBef>
                <a:spcPts val="0"/>
              </a:spcBef>
              <a:spcAft>
                <a:spcPts val="0"/>
              </a:spcAft>
              <a:buSzPts val="1400"/>
              <a:buNone/>
            </a:pPr>
            <a:r>
              <a:rPr lang="en-GB" b="0"/>
              <a:t>Let’s take lithium chloride as an example, which has the formula LiCl. </a:t>
            </a:r>
          </a:p>
          <a:p>
            <a:pPr marL="0" lvl="0" indent="0" algn="l" rtl="0">
              <a:lnSpc>
                <a:spcPct val="100000"/>
              </a:lnSpc>
              <a:spcBef>
                <a:spcPts val="0"/>
              </a:spcBef>
              <a:spcAft>
                <a:spcPts val="0"/>
              </a:spcAft>
              <a:buSzPts val="1400"/>
              <a:buNone/>
            </a:pPr>
            <a:r>
              <a:rPr lang="en-GB" b="0" i="1"/>
              <a:t>If we pass an electric current through this substance, what ions will we be splitting it into? </a:t>
            </a:r>
            <a:r>
              <a:rPr lang="en-GB" b="1" i="1"/>
              <a:t>Li</a:t>
            </a:r>
            <a:r>
              <a:rPr lang="en-GB" b="1" i="1" baseline="30000"/>
              <a:t>+</a:t>
            </a:r>
            <a:r>
              <a:rPr lang="en-GB" b="1" i="1"/>
              <a:t> and Cl</a:t>
            </a:r>
            <a:r>
              <a:rPr lang="en-GB" b="1" i="1" baseline="30000"/>
              <a:t>-</a:t>
            </a:r>
            <a:r>
              <a:rPr lang="en-GB" b="1" i="1"/>
              <a:t>.</a:t>
            </a:r>
          </a:p>
          <a:p>
            <a:pPr marL="0" lvl="0" indent="0" algn="l" rtl="0">
              <a:lnSpc>
                <a:spcPct val="100000"/>
              </a:lnSpc>
              <a:spcBef>
                <a:spcPts val="0"/>
              </a:spcBef>
              <a:spcAft>
                <a:spcPts val="0"/>
              </a:spcAft>
              <a:buSzPts val="1400"/>
              <a:buNone/>
            </a:pPr>
            <a:r>
              <a:rPr lang="en-GB" b="1" i="0"/>
              <a:t>Direct students to refer to the list of ions that is included with this unit as a reference for students, to help them to complete the table on the slide.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815928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463293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344658802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10041221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922982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41855043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381359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1377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261189877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35586481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90342131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3580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287328546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12661323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102545146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827333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739674"/>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hyperlink" Target="https://mymastery.arkcurriculumplus.org.uk/courses/65f10dfb-f045-4b74-aed0-11df776de0c8/units/75c2dbf6-c400-4a90-b1f6-4d0e3f708e2b/lessons/f2c8fedb-7158-412c-b34a-0ebeb1ac4e57/contents/9" TargetMode="External"/><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customXml" Target="../ink/ink9.xml"/><Relationship Id="rId18" Type="http://schemas.openxmlformats.org/officeDocument/2006/relationships/customXml" Target="../ink/ink13.xml"/><Relationship Id="rId3" Type="http://schemas.openxmlformats.org/officeDocument/2006/relationships/customXml" Target="../ink/ink1.xml"/><Relationship Id="rId21" Type="http://schemas.openxmlformats.org/officeDocument/2006/relationships/customXml" Target="../ink/ink16.xml"/><Relationship Id="rId7" Type="http://schemas.openxmlformats.org/officeDocument/2006/relationships/image" Target="../media/image16.png"/><Relationship Id="rId12" Type="http://schemas.openxmlformats.org/officeDocument/2006/relationships/customXml" Target="../ink/ink8.xml"/><Relationship Id="rId17" Type="http://schemas.openxmlformats.org/officeDocument/2006/relationships/customXml" Target="../ink/ink12.xml"/><Relationship Id="rId2" Type="http://schemas.openxmlformats.org/officeDocument/2006/relationships/image" Target="../media/image13.png"/><Relationship Id="rId16" Type="http://schemas.openxmlformats.org/officeDocument/2006/relationships/customXml" Target="../ink/ink11.xml"/><Relationship Id="rId20" Type="http://schemas.openxmlformats.org/officeDocument/2006/relationships/customXml" Target="../ink/ink15.xml"/><Relationship Id="rId1" Type="http://schemas.openxmlformats.org/officeDocument/2006/relationships/slideLayout" Target="../slideLayouts/slideLayout3.xml"/><Relationship Id="rId6" Type="http://schemas.openxmlformats.org/officeDocument/2006/relationships/customXml" Target="../ink/ink3.xml"/><Relationship Id="rId11" Type="http://schemas.openxmlformats.org/officeDocument/2006/relationships/customXml" Target="../ink/ink7.xml"/><Relationship Id="rId5" Type="http://schemas.openxmlformats.org/officeDocument/2006/relationships/customXml" Target="../ink/ink2.xml"/><Relationship Id="rId15" Type="http://schemas.openxmlformats.org/officeDocument/2006/relationships/customXml" Target="../ink/ink10.xml"/><Relationship Id="rId23" Type="http://schemas.openxmlformats.org/officeDocument/2006/relationships/customXml" Target="../ink/ink18.xml"/><Relationship Id="rId10" Type="http://schemas.openxmlformats.org/officeDocument/2006/relationships/customXml" Target="../ink/ink6.xml"/><Relationship Id="rId19" Type="http://schemas.openxmlformats.org/officeDocument/2006/relationships/customXml" Target="../ink/ink14.xml"/><Relationship Id="rId4" Type="http://schemas.openxmlformats.org/officeDocument/2006/relationships/image" Target="../media/image15.png"/><Relationship Id="rId9" Type="http://schemas.openxmlformats.org/officeDocument/2006/relationships/customXml" Target="../ink/ink5.xml"/><Relationship Id="rId14" Type="http://schemas.openxmlformats.org/officeDocument/2006/relationships/image" Target="../media/image17.png"/><Relationship Id="rId22" Type="http://schemas.openxmlformats.org/officeDocument/2006/relationships/customXml" Target="../ink/ink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https://mymastery.arkcurriculumplus.org.uk/courses/65f10dfb-f045-4b74-aed0-11df776de0c8/units/75c2dbf6-c400-4a90-b1f6-4d0e3f708e2b/lessons/f2c8fedb-7158-412c-b34a-0ebeb1ac4e57/contents/9"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customXml" Target="../ink/ink26.xml"/><Relationship Id="rId18" Type="http://schemas.openxmlformats.org/officeDocument/2006/relationships/customXml" Target="../ink/ink30.xml"/><Relationship Id="rId3" Type="http://schemas.openxmlformats.org/officeDocument/2006/relationships/image" Target="../media/image13.png"/><Relationship Id="rId21" Type="http://schemas.openxmlformats.org/officeDocument/2006/relationships/customXml" Target="../ink/ink33.xml"/><Relationship Id="rId7" Type="http://schemas.openxmlformats.org/officeDocument/2006/relationships/customXml" Target="../ink/ink21.xml"/><Relationship Id="rId12" Type="http://schemas.openxmlformats.org/officeDocument/2006/relationships/customXml" Target="../ink/ink25.xml"/><Relationship Id="rId17" Type="http://schemas.openxmlformats.org/officeDocument/2006/relationships/customXml" Target="../ink/ink29.xml"/><Relationship Id="rId2" Type="http://schemas.openxmlformats.org/officeDocument/2006/relationships/notesSlide" Target="../notesSlides/notesSlide29.xml"/><Relationship Id="rId16" Type="http://schemas.openxmlformats.org/officeDocument/2006/relationships/customXml" Target="../ink/ink28.xml"/><Relationship Id="rId20" Type="http://schemas.openxmlformats.org/officeDocument/2006/relationships/customXml" Target="../ink/ink32.xml"/><Relationship Id="rId1" Type="http://schemas.openxmlformats.org/officeDocument/2006/relationships/slideLayout" Target="../slideLayouts/slideLayout8.xml"/><Relationship Id="rId6" Type="http://schemas.openxmlformats.org/officeDocument/2006/relationships/customXml" Target="../ink/ink20.xml"/><Relationship Id="rId11" Type="http://schemas.openxmlformats.org/officeDocument/2006/relationships/customXml" Target="../ink/ink24.xml"/><Relationship Id="rId5" Type="http://schemas.openxmlformats.org/officeDocument/2006/relationships/image" Target="../media/image15.png"/><Relationship Id="rId15" Type="http://schemas.openxmlformats.org/officeDocument/2006/relationships/image" Target="../media/image17.png"/><Relationship Id="rId10" Type="http://schemas.openxmlformats.org/officeDocument/2006/relationships/customXml" Target="../ink/ink23.xml"/><Relationship Id="rId19" Type="http://schemas.openxmlformats.org/officeDocument/2006/relationships/customXml" Target="../ink/ink31.xml"/><Relationship Id="rId4" Type="http://schemas.openxmlformats.org/officeDocument/2006/relationships/customXml" Target="../ink/ink19.xml"/><Relationship Id="rId9" Type="http://schemas.openxmlformats.org/officeDocument/2006/relationships/customXml" Target="../ink/ink22.xml"/><Relationship Id="rId14" Type="http://schemas.openxmlformats.org/officeDocument/2006/relationships/customXml" Target="../ink/ink27.xml"/><Relationship Id="rId22" Type="http://schemas.openxmlformats.org/officeDocument/2006/relationships/customXml" Target="../ink/ink34.xml"/></Relationships>
</file>

<file path=ppt/slides/_rels/slide32.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F9A3-E850-2C01-5A53-E57A14F041F9}"/>
              </a:ext>
            </a:extLst>
          </p:cNvPr>
          <p:cNvSpPr>
            <a:spLocks noGrp="1"/>
          </p:cNvSpPr>
          <p:nvPr>
            <p:ph type="title"/>
          </p:nvPr>
        </p:nvSpPr>
        <p:spPr/>
        <p:txBody>
          <a:bodyPr/>
          <a:lstStyle/>
          <a:p>
            <a:r>
              <a:rPr lang="en-GB" dirty="0">
                <a:latin typeface="Century Gothic" panose="020B0502020202020204" pitchFamily="34" charset="0"/>
              </a:rPr>
              <a:t>Risk Assessment</a:t>
            </a:r>
          </a:p>
        </p:txBody>
      </p:sp>
      <p:pic>
        <p:nvPicPr>
          <p:cNvPr id="4" name="Picture 3" descr="A close-up of a hazard warning sign&#10;&#10;Description automatically generated">
            <a:extLst>
              <a:ext uri="{FF2B5EF4-FFF2-40B4-BE49-F238E27FC236}">
                <a16:creationId xmlns:a16="http://schemas.microsoft.com/office/drawing/2014/main" id="{4FE1AD93-F41B-A3FE-9847-6B57A850C759}"/>
              </a:ext>
            </a:extLst>
          </p:cNvPr>
          <p:cNvPicPr>
            <a:picLocks noChangeAspect="1"/>
          </p:cNvPicPr>
          <p:nvPr/>
        </p:nvPicPr>
        <p:blipFill>
          <a:blip r:embed="rId2"/>
          <a:stretch>
            <a:fillRect/>
          </a:stretch>
        </p:blipFill>
        <p:spPr>
          <a:xfrm>
            <a:off x="3205565" y="901876"/>
            <a:ext cx="8183923" cy="5776887"/>
          </a:xfrm>
          <a:prstGeom prst="rect">
            <a:avLst/>
          </a:prstGeom>
          <a:ln>
            <a:solidFill>
              <a:schemeClr val="tx1"/>
            </a:solidFill>
          </a:ln>
        </p:spPr>
      </p:pic>
      <p:sp>
        <p:nvSpPr>
          <p:cNvPr id="6" name="TextBox 5">
            <a:extLst>
              <a:ext uri="{FF2B5EF4-FFF2-40B4-BE49-F238E27FC236}">
                <a16:creationId xmlns:a16="http://schemas.microsoft.com/office/drawing/2014/main" id="{E809547E-6DAF-EFB4-CC21-E0B611F8FBA2}"/>
              </a:ext>
            </a:extLst>
          </p:cNvPr>
          <p:cNvSpPr txBox="1"/>
          <p:nvPr/>
        </p:nvSpPr>
        <p:spPr>
          <a:xfrm>
            <a:off x="451412" y="886785"/>
            <a:ext cx="2488558" cy="2585323"/>
          </a:xfrm>
          <a:prstGeom prst="rect">
            <a:avLst/>
          </a:prstGeom>
          <a:noFill/>
        </p:spPr>
        <p:txBody>
          <a:bodyPr wrap="square">
            <a:spAutoFit/>
          </a:bodyPr>
          <a:lstStyle/>
          <a:p>
            <a:pPr marL="342900" indent="-342900">
              <a:buFont typeface="Arial" panose="020B0604020202020204" pitchFamily="34" charset="0"/>
              <a:buChar char="•"/>
            </a:pPr>
            <a:r>
              <a:rPr lang="en-GB" sz="1800" b="1" i="0" dirty="0">
                <a:solidFill>
                  <a:srgbClr val="000000"/>
                </a:solidFill>
                <a:effectLst/>
                <a:latin typeface="Century Gothic" panose="020B0502020202020204" pitchFamily="34" charset="0"/>
              </a:rPr>
              <a:t>A risk assessment </a:t>
            </a:r>
            <a:r>
              <a:rPr lang="en-GB" sz="1800" b="0" i="0" dirty="0">
                <a:solidFill>
                  <a:srgbClr val="000000"/>
                </a:solidFill>
                <a:effectLst/>
                <a:latin typeface="Century Gothic" panose="020B0502020202020204" pitchFamily="34" charset="0"/>
              </a:rPr>
              <a:t>must be completed for this practical</a:t>
            </a:r>
          </a:p>
          <a:p>
            <a:pPr marL="342900" indent="-342900">
              <a:buFont typeface="Arial" panose="020B0604020202020204" pitchFamily="34" charset="0"/>
              <a:buChar char="•"/>
            </a:pPr>
            <a:endParaRPr lang="en-GB" dirty="0">
              <a:solidFill>
                <a:srgbClr val="000000"/>
              </a:solidFill>
              <a:latin typeface="Century Gothic" panose="020B0502020202020204" pitchFamily="34" charset="0"/>
            </a:endParaRPr>
          </a:p>
          <a:p>
            <a:pPr marL="342900" indent="-342900">
              <a:buFont typeface="Arial" panose="020B0604020202020204" pitchFamily="34" charset="0"/>
              <a:buChar char="•"/>
            </a:pPr>
            <a:endParaRPr lang="en-GB" sz="1800" b="0" i="0" dirty="0">
              <a:solidFill>
                <a:srgbClr val="000000"/>
              </a:solidFill>
              <a:effectLst/>
              <a:latin typeface="Century Gothic" panose="020B0502020202020204" pitchFamily="34" charset="0"/>
            </a:endParaRPr>
          </a:p>
          <a:p>
            <a:pPr marL="342900" indent="-342900">
              <a:buFont typeface="Arial" panose="020B0604020202020204" pitchFamily="34" charset="0"/>
              <a:buChar char="•"/>
            </a:pPr>
            <a:r>
              <a:rPr lang="en-GB" sz="1800" dirty="0">
                <a:solidFill>
                  <a:srgbClr val="000000"/>
                </a:solidFill>
                <a:latin typeface="Century Gothic" panose="020B0502020202020204" pitchFamily="34" charset="0"/>
              </a:rPr>
              <a:t>The template risk assessment can be </a:t>
            </a:r>
            <a:r>
              <a:rPr lang="en-GB" sz="1800" dirty="0">
                <a:latin typeface="Century Gothic" panose="020B0502020202020204" pitchFamily="34" charset="0"/>
              </a:rPr>
              <a:t>found </a:t>
            </a:r>
            <a:r>
              <a:rPr lang="en-GB" sz="18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here</a:t>
            </a:r>
            <a:r>
              <a:rPr lang="en-GB" sz="1800" dirty="0">
                <a:latin typeface="Century Gothic" panose="020B0502020202020204" pitchFamily="34" charset="0"/>
              </a:rPr>
              <a:t>.</a:t>
            </a:r>
            <a:endParaRPr lang="en-GB" sz="1800" b="0" i="0" dirty="0">
              <a:effectLst/>
              <a:latin typeface="Century Gothic" panose="020B0502020202020204" pitchFamily="34" charset="0"/>
            </a:endParaRPr>
          </a:p>
        </p:txBody>
      </p:sp>
    </p:spTree>
    <p:extLst>
      <p:ext uri="{BB962C8B-B14F-4D97-AF65-F5344CB8AC3E}">
        <p14:creationId xmlns:p14="http://schemas.microsoft.com/office/powerpoint/2010/main" val="1455511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 Same-side Corner of Rectangle 18">
            <a:extLst>
              <a:ext uri="{FF2B5EF4-FFF2-40B4-BE49-F238E27FC236}">
                <a16:creationId xmlns:a16="http://schemas.microsoft.com/office/drawing/2014/main" id="{8591E50F-8453-A6CE-3ABE-36237AC0699C}"/>
              </a:ext>
            </a:extLst>
          </p:cNvPr>
          <p:cNvSpPr/>
          <p:nvPr/>
        </p:nvSpPr>
        <p:spPr>
          <a:xfrm rot="10800000">
            <a:off x="3297836" y="2653256"/>
            <a:ext cx="3972392" cy="3222885"/>
          </a:xfrm>
          <a:prstGeom prst="round2Same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3449FD87-2C91-692F-FEBC-FF8599C6C6C8}"/>
              </a:ext>
            </a:extLst>
          </p:cNvPr>
          <p:cNvSpPr/>
          <p:nvPr/>
        </p:nvSpPr>
        <p:spPr>
          <a:xfrm>
            <a:off x="4167267" y="2113612"/>
            <a:ext cx="374754" cy="3102963"/>
          </a:xfrm>
          <a:prstGeom prst="rect">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27C816C6-ECFA-7B0A-E500-E40789DEACD1}"/>
              </a:ext>
            </a:extLst>
          </p:cNvPr>
          <p:cNvSpPr/>
          <p:nvPr/>
        </p:nvSpPr>
        <p:spPr>
          <a:xfrm>
            <a:off x="5968585" y="2116110"/>
            <a:ext cx="374754" cy="3102963"/>
          </a:xfrm>
          <a:prstGeom prst="rect">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BDFF7D96-2549-6172-749A-F5C5A7F6C9A2}"/>
              </a:ext>
            </a:extLst>
          </p:cNvPr>
          <p:cNvCxnSpPr>
            <a:stCxn id="3" idx="0"/>
          </p:cNvCxnSpPr>
          <p:nvPr/>
        </p:nvCxnSpPr>
        <p:spPr>
          <a:xfrm flipH="1" flipV="1">
            <a:off x="4347148" y="1798818"/>
            <a:ext cx="7496" cy="314794"/>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D400DA-9648-67E1-CD24-3D3204730BFB}"/>
              </a:ext>
            </a:extLst>
          </p:cNvPr>
          <p:cNvCxnSpPr/>
          <p:nvPr/>
        </p:nvCxnSpPr>
        <p:spPr>
          <a:xfrm flipH="1" flipV="1">
            <a:off x="6163454" y="1816308"/>
            <a:ext cx="7496" cy="314794"/>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11EAB431-5660-F339-2659-F6A5B8EBA856}"/>
              </a:ext>
            </a:extLst>
          </p:cNvPr>
          <p:cNvCxnSpPr>
            <a:cxnSpLocks/>
          </p:cNvCxnSpPr>
          <p:nvPr/>
        </p:nvCxnSpPr>
        <p:spPr>
          <a:xfrm flipH="1">
            <a:off x="4334656" y="1831296"/>
            <a:ext cx="1841292" cy="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15" name="Rounded Rectangle 14">
            <a:extLst>
              <a:ext uri="{FF2B5EF4-FFF2-40B4-BE49-F238E27FC236}">
                <a16:creationId xmlns:a16="http://schemas.microsoft.com/office/drawing/2014/main" id="{9AF75BFF-8810-9F63-0C38-F7B62ADFF335}"/>
              </a:ext>
            </a:extLst>
          </p:cNvPr>
          <p:cNvSpPr/>
          <p:nvPr/>
        </p:nvSpPr>
        <p:spPr>
          <a:xfrm>
            <a:off x="4661941" y="1648916"/>
            <a:ext cx="1229194" cy="3297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C24F150F-54BF-7EB9-D188-3BB5AE1CDA35}"/>
              </a:ext>
            </a:extLst>
          </p:cNvPr>
          <p:cNvSpPr txBox="1"/>
          <p:nvPr/>
        </p:nvSpPr>
        <p:spPr>
          <a:xfrm>
            <a:off x="5561350" y="1558975"/>
            <a:ext cx="401072" cy="461665"/>
          </a:xfrm>
          <a:prstGeom prst="rect">
            <a:avLst/>
          </a:prstGeom>
          <a:noFill/>
        </p:spPr>
        <p:txBody>
          <a:bodyPr wrap="none" rtlCol="0">
            <a:spAutoFit/>
          </a:bodyPr>
          <a:lstStyle/>
          <a:p>
            <a:r>
              <a:rPr lang="en-GB" sz="2400" b="1" dirty="0">
                <a:solidFill>
                  <a:schemeClr val="bg1"/>
                </a:solidFill>
              </a:rPr>
              <a:t>+</a:t>
            </a:r>
          </a:p>
        </p:txBody>
      </p:sp>
      <p:sp>
        <p:nvSpPr>
          <p:cNvPr id="17" name="TextBox 16">
            <a:extLst>
              <a:ext uri="{FF2B5EF4-FFF2-40B4-BE49-F238E27FC236}">
                <a16:creationId xmlns:a16="http://schemas.microsoft.com/office/drawing/2014/main" id="{66C5E3D8-4222-3336-7F7D-CD54272E3F05}"/>
              </a:ext>
            </a:extLst>
          </p:cNvPr>
          <p:cNvSpPr txBox="1"/>
          <p:nvPr/>
        </p:nvSpPr>
        <p:spPr>
          <a:xfrm>
            <a:off x="4649450" y="1561475"/>
            <a:ext cx="301686" cy="461665"/>
          </a:xfrm>
          <a:prstGeom prst="rect">
            <a:avLst/>
          </a:prstGeom>
          <a:noFill/>
        </p:spPr>
        <p:txBody>
          <a:bodyPr wrap="none" rtlCol="0">
            <a:spAutoFit/>
          </a:bodyPr>
          <a:lstStyle/>
          <a:p>
            <a:r>
              <a:rPr lang="en-GB" sz="2400" b="1" dirty="0">
                <a:solidFill>
                  <a:schemeClr val="bg1"/>
                </a:solidFill>
              </a:rPr>
              <a:t>-</a:t>
            </a:r>
          </a:p>
        </p:txBody>
      </p:sp>
      <p:sp>
        <p:nvSpPr>
          <p:cNvPr id="31" name="Oval 30">
            <a:extLst>
              <a:ext uri="{FF2B5EF4-FFF2-40B4-BE49-F238E27FC236}">
                <a16:creationId xmlns:a16="http://schemas.microsoft.com/office/drawing/2014/main" id="{5E829A7D-78A6-3202-D29F-25F8D02C8CB1}"/>
              </a:ext>
            </a:extLst>
          </p:cNvPr>
          <p:cNvSpPr/>
          <p:nvPr/>
        </p:nvSpPr>
        <p:spPr>
          <a:xfrm>
            <a:off x="3557671" y="3407761"/>
            <a:ext cx="284814" cy="254834"/>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ysClr val="windowText" lastClr="000000"/>
                </a:solidFill>
                <a:latin typeface="Century Gothic" panose="020B0502020202020204" pitchFamily="34" charset="0"/>
              </a:rPr>
              <a:t>-</a:t>
            </a:r>
          </a:p>
        </p:txBody>
      </p:sp>
      <p:sp>
        <p:nvSpPr>
          <p:cNvPr id="36" name="Oval 35">
            <a:extLst>
              <a:ext uri="{FF2B5EF4-FFF2-40B4-BE49-F238E27FC236}">
                <a16:creationId xmlns:a16="http://schemas.microsoft.com/office/drawing/2014/main" id="{F69C3D07-1EE4-7B12-B9FC-B44A3867C46A}"/>
              </a:ext>
            </a:extLst>
          </p:cNvPr>
          <p:cNvSpPr/>
          <p:nvPr/>
        </p:nvSpPr>
        <p:spPr>
          <a:xfrm>
            <a:off x="3605140" y="5089157"/>
            <a:ext cx="284814" cy="254834"/>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ysClr val="windowText" lastClr="000000"/>
                </a:solidFill>
                <a:latin typeface="Century Gothic" panose="020B0502020202020204" pitchFamily="34" charset="0"/>
              </a:rPr>
              <a:t>-</a:t>
            </a:r>
          </a:p>
        </p:txBody>
      </p:sp>
      <p:sp>
        <p:nvSpPr>
          <p:cNvPr id="39" name="Oval 38">
            <a:extLst>
              <a:ext uri="{FF2B5EF4-FFF2-40B4-BE49-F238E27FC236}">
                <a16:creationId xmlns:a16="http://schemas.microsoft.com/office/drawing/2014/main" id="{A98C5F64-492E-2522-94CE-51E979457D24}"/>
              </a:ext>
            </a:extLst>
          </p:cNvPr>
          <p:cNvSpPr/>
          <p:nvPr/>
        </p:nvSpPr>
        <p:spPr>
          <a:xfrm>
            <a:off x="4759383" y="4324659"/>
            <a:ext cx="284814" cy="254834"/>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ysClr val="windowText" lastClr="000000"/>
                </a:solidFill>
                <a:latin typeface="Century Gothic" panose="020B0502020202020204" pitchFamily="34" charset="0"/>
              </a:rPr>
              <a:t>-</a:t>
            </a:r>
          </a:p>
        </p:txBody>
      </p:sp>
      <p:sp>
        <p:nvSpPr>
          <p:cNvPr id="41" name="Oval 40">
            <a:extLst>
              <a:ext uri="{FF2B5EF4-FFF2-40B4-BE49-F238E27FC236}">
                <a16:creationId xmlns:a16="http://schemas.microsoft.com/office/drawing/2014/main" id="{DD028730-E546-81EE-DADF-5137D89C7E13}"/>
              </a:ext>
            </a:extLst>
          </p:cNvPr>
          <p:cNvSpPr/>
          <p:nvPr/>
        </p:nvSpPr>
        <p:spPr>
          <a:xfrm>
            <a:off x="6872996" y="3395269"/>
            <a:ext cx="284814" cy="254834"/>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ysClr val="windowText" lastClr="000000"/>
                </a:solidFill>
                <a:latin typeface="Century Gothic" panose="020B0502020202020204" pitchFamily="34" charset="0"/>
              </a:rPr>
              <a:t>-</a:t>
            </a:r>
          </a:p>
        </p:txBody>
      </p:sp>
      <p:sp>
        <p:nvSpPr>
          <p:cNvPr id="43" name="Oval 42">
            <a:extLst>
              <a:ext uri="{FF2B5EF4-FFF2-40B4-BE49-F238E27FC236}">
                <a16:creationId xmlns:a16="http://schemas.microsoft.com/office/drawing/2014/main" id="{29D08D3F-27D7-7D99-5991-FE18FC9018DF}"/>
              </a:ext>
            </a:extLst>
          </p:cNvPr>
          <p:cNvSpPr/>
          <p:nvPr/>
        </p:nvSpPr>
        <p:spPr>
          <a:xfrm>
            <a:off x="6063526" y="5538862"/>
            <a:ext cx="284814" cy="254834"/>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ysClr val="windowText" lastClr="000000"/>
                </a:solidFill>
                <a:latin typeface="Century Gothic" panose="020B0502020202020204" pitchFamily="34" charset="0"/>
              </a:rPr>
              <a:t>-</a:t>
            </a:r>
          </a:p>
        </p:txBody>
      </p:sp>
      <p:sp>
        <p:nvSpPr>
          <p:cNvPr id="44" name="TextBox 43">
            <a:extLst>
              <a:ext uri="{FF2B5EF4-FFF2-40B4-BE49-F238E27FC236}">
                <a16:creationId xmlns:a16="http://schemas.microsoft.com/office/drawing/2014/main" id="{AA2C27AE-5BFA-0F7C-E4EB-528BF01413F5}"/>
              </a:ext>
            </a:extLst>
          </p:cNvPr>
          <p:cNvSpPr txBox="1"/>
          <p:nvPr/>
        </p:nvSpPr>
        <p:spPr>
          <a:xfrm>
            <a:off x="10598046" y="5321508"/>
            <a:ext cx="184731" cy="369332"/>
          </a:xfrm>
          <a:prstGeom prst="rect">
            <a:avLst/>
          </a:prstGeom>
          <a:noFill/>
        </p:spPr>
        <p:txBody>
          <a:bodyPr wrap="none" rtlCol="0">
            <a:spAutoFit/>
          </a:bodyPr>
          <a:lstStyle/>
          <a:p>
            <a:endParaRPr lang="en-GB" dirty="0"/>
          </a:p>
        </p:txBody>
      </p:sp>
      <p:sp>
        <p:nvSpPr>
          <p:cNvPr id="45" name="Oval 44">
            <a:extLst>
              <a:ext uri="{FF2B5EF4-FFF2-40B4-BE49-F238E27FC236}">
                <a16:creationId xmlns:a16="http://schemas.microsoft.com/office/drawing/2014/main" id="{6715DFF8-5D61-DDDF-244B-763C4F9B63B6}"/>
              </a:ext>
            </a:extLst>
          </p:cNvPr>
          <p:cNvSpPr/>
          <p:nvPr/>
        </p:nvSpPr>
        <p:spPr>
          <a:xfrm>
            <a:off x="6858005" y="5044188"/>
            <a:ext cx="284814" cy="254834"/>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ysClr val="windowText" lastClr="000000"/>
                </a:solidFill>
                <a:latin typeface="Century Gothic" panose="020B0502020202020204" pitchFamily="34" charset="0"/>
              </a:rPr>
              <a:t>-</a:t>
            </a:r>
          </a:p>
        </p:txBody>
      </p:sp>
      <p:sp>
        <p:nvSpPr>
          <p:cNvPr id="46" name="TextBox 45">
            <a:extLst>
              <a:ext uri="{FF2B5EF4-FFF2-40B4-BE49-F238E27FC236}">
                <a16:creationId xmlns:a16="http://schemas.microsoft.com/office/drawing/2014/main" id="{3AC5CD7D-F85B-AC69-0FE0-17279995D0B2}"/>
              </a:ext>
            </a:extLst>
          </p:cNvPr>
          <p:cNvSpPr txBox="1"/>
          <p:nvPr/>
        </p:nvSpPr>
        <p:spPr>
          <a:xfrm>
            <a:off x="12052092" y="5411449"/>
            <a:ext cx="184731" cy="369332"/>
          </a:xfrm>
          <a:prstGeom prst="rect">
            <a:avLst/>
          </a:prstGeom>
          <a:noFill/>
        </p:spPr>
        <p:txBody>
          <a:bodyPr wrap="none" rtlCol="0">
            <a:spAutoFit/>
          </a:bodyPr>
          <a:lstStyle/>
          <a:p>
            <a:endParaRPr lang="en-GB" dirty="0"/>
          </a:p>
        </p:txBody>
      </p:sp>
      <p:sp>
        <p:nvSpPr>
          <p:cNvPr id="47" name="Oval 46">
            <a:extLst>
              <a:ext uri="{FF2B5EF4-FFF2-40B4-BE49-F238E27FC236}">
                <a16:creationId xmlns:a16="http://schemas.microsoft.com/office/drawing/2014/main" id="{E6FD3E2F-0235-63CC-3BD2-C0D102E398AE}"/>
              </a:ext>
            </a:extLst>
          </p:cNvPr>
          <p:cNvSpPr/>
          <p:nvPr/>
        </p:nvSpPr>
        <p:spPr>
          <a:xfrm>
            <a:off x="5269048" y="3140437"/>
            <a:ext cx="284814" cy="254834"/>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ysClr val="windowText" lastClr="000000"/>
                </a:solidFill>
                <a:latin typeface="Century Gothic" panose="020B0502020202020204" pitchFamily="34" charset="0"/>
              </a:rPr>
              <a:t>+</a:t>
            </a:r>
          </a:p>
        </p:txBody>
      </p:sp>
      <p:sp>
        <p:nvSpPr>
          <p:cNvPr id="49" name="Oval 48">
            <a:extLst>
              <a:ext uri="{FF2B5EF4-FFF2-40B4-BE49-F238E27FC236}">
                <a16:creationId xmlns:a16="http://schemas.microsoft.com/office/drawing/2014/main" id="{00F95039-67B5-8532-6B88-33528EC4795D}"/>
              </a:ext>
            </a:extLst>
          </p:cNvPr>
          <p:cNvSpPr/>
          <p:nvPr/>
        </p:nvSpPr>
        <p:spPr>
          <a:xfrm>
            <a:off x="5301528" y="3997368"/>
            <a:ext cx="284814" cy="254834"/>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ysClr val="windowText" lastClr="000000"/>
                </a:solidFill>
                <a:latin typeface="Century Gothic" panose="020B0502020202020204" pitchFamily="34" charset="0"/>
              </a:rPr>
              <a:t>+</a:t>
            </a:r>
          </a:p>
        </p:txBody>
      </p:sp>
      <p:sp>
        <p:nvSpPr>
          <p:cNvPr id="50" name="Oval 49">
            <a:extLst>
              <a:ext uri="{FF2B5EF4-FFF2-40B4-BE49-F238E27FC236}">
                <a16:creationId xmlns:a16="http://schemas.microsoft.com/office/drawing/2014/main" id="{C5F90313-1F21-87F0-D4D9-5F04AC3C29F7}"/>
              </a:ext>
            </a:extLst>
          </p:cNvPr>
          <p:cNvSpPr/>
          <p:nvPr/>
        </p:nvSpPr>
        <p:spPr>
          <a:xfrm>
            <a:off x="6830524" y="4432089"/>
            <a:ext cx="284814" cy="254834"/>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ysClr val="windowText" lastClr="000000"/>
                </a:solidFill>
                <a:latin typeface="Century Gothic" panose="020B0502020202020204" pitchFamily="34" charset="0"/>
              </a:rPr>
              <a:t>+</a:t>
            </a:r>
          </a:p>
        </p:txBody>
      </p:sp>
      <p:sp>
        <p:nvSpPr>
          <p:cNvPr id="53" name="Oval 52">
            <a:extLst>
              <a:ext uri="{FF2B5EF4-FFF2-40B4-BE49-F238E27FC236}">
                <a16:creationId xmlns:a16="http://schemas.microsoft.com/office/drawing/2014/main" id="{80E4D817-ED1B-D090-FEC2-65AC2CC02A12}"/>
              </a:ext>
            </a:extLst>
          </p:cNvPr>
          <p:cNvSpPr/>
          <p:nvPr/>
        </p:nvSpPr>
        <p:spPr>
          <a:xfrm>
            <a:off x="5196596" y="5526371"/>
            <a:ext cx="284814" cy="254834"/>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ysClr val="windowText" lastClr="000000"/>
                </a:solidFill>
                <a:latin typeface="Century Gothic" panose="020B0502020202020204" pitchFamily="34" charset="0"/>
              </a:rPr>
              <a:t>+</a:t>
            </a:r>
          </a:p>
        </p:txBody>
      </p:sp>
      <p:sp>
        <p:nvSpPr>
          <p:cNvPr id="55" name="Oval 54">
            <a:extLst>
              <a:ext uri="{FF2B5EF4-FFF2-40B4-BE49-F238E27FC236}">
                <a16:creationId xmlns:a16="http://schemas.microsoft.com/office/drawing/2014/main" id="{C389EC2F-4291-A605-997E-1D5957AAE11E}"/>
              </a:ext>
            </a:extLst>
          </p:cNvPr>
          <p:cNvSpPr/>
          <p:nvPr/>
        </p:nvSpPr>
        <p:spPr>
          <a:xfrm>
            <a:off x="3442746" y="4462070"/>
            <a:ext cx="284814" cy="254834"/>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ysClr val="windowText" lastClr="000000"/>
                </a:solidFill>
                <a:latin typeface="Century Gothic" panose="020B0502020202020204" pitchFamily="34" charset="0"/>
              </a:rPr>
              <a:t>+</a:t>
            </a:r>
          </a:p>
        </p:txBody>
      </p:sp>
      <p:sp>
        <p:nvSpPr>
          <p:cNvPr id="57" name="Oval 56">
            <a:extLst>
              <a:ext uri="{FF2B5EF4-FFF2-40B4-BE49-F238E27FC236}">
                <a16:creationId xmlns:a16="http://schemas.microsoft.com/office/drawing/2014/main" id="{3989AB40-2D79-8E7E-DD45-81AA2EF8DF76}"/>
              </a:ext>
            </a:extLst>
          </p:cNvPr>
          <p:cNvSpPr/>
          <p:nvPr/>
        </p:nvSpPr>
        <p:spPr>
          <a:xfrm>
            <a:off x="3382785" y="3682582"/>
            <a:ext cx="284814" cy="254834"/>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ysClr val="windowText" lastClr="000000"/>
                </a:solidFill>
                <a:latin typeface="Century Gothic" panose="020B0502020202020204" pitchFamily="34" charset="0"/>
              </a:rPr>
              <a:t>+</a:t>
            </a:r>
          </a:p>
        </p:txBody>
      </p:sp>
      <p:sp>
        <p:nvSpPr>
          <p:cNvPr id="58" name="TextBox 57">
            <a:extLst>
              <a:ext uri="{FF2B5EF4-FFF2-40B4-BE49-F238E27FC236}">
                <a16:creationId xmlns:a16="http://schemas.microsoft.com/office/drawing/2014/main" id="{C55F5F25-0DEE-BC94-2DE8-FCFE261F812A}"/>
              </a:ext>
            </a:extLst>
          </p:cNvPr>
          <p:cNvSpPr txBox="1"/>
          <p:nvPr/>
        </p:nvSpPr>
        <p:spPr>
          <a:xfrm>
            <a:off x="10418164" y="3927423"/>
            <a:ext cx="184731" cy="369332"/>
          </a:xfrm>
          <a:prstGeom prst="rect">
            <a:avLst/>
          </a:prstGeom>
          <a:noFill/>
        </p:spPr>
        <p:txBody>
          <a:bodyPr wrap="none" rtlCol="0">
            <a:spAutoFit/>
          </a:bodyPr>
          <a:lstStyle/>
          <a:p>
            <a:endParaRPr lang="en-GB" dirty="0"/>
          </a:p>
        </p:txBody>
      </p:sp>
      <p:sp>
        <p:nvSpPr>
          <p:cNvPr id="59" name="Title 1">
            <a:extLst>
              <a:ext uri="{FF2B5EF4-FFF2-40B4-BE49-F238E27FC236}">
                <a16:creationId xmlns:a16="http://schemas.microsoft.com/office/drawing/2014/main" id="{78026510-79A6-DF06-E673-DF705A895E38}"/>
              </a:ext>
            </a:extLst>
          </p:cNvPr>
          <p:cNvSpPr txBox="1">
            <a:spLocks/>
          </p:cNvSpPr>
          <p:nvPr/>
        </p:nvSpPr>
        <p:spPr>
          <a:xfrm>
            <a:off x="557489" y="0"/>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GB" dirty="0">
                <a:latin typeface="Century Gothic" panose="020B0502020202020204" pitchFamily="34" charset="0"/>
              </a:rPr>
              <a:t>What happens in electrolysis?</a:t>
            </a:r>
          </a:p>
        </p:txBody>
      </p:sp>
      <p:sp>
        <p:nvSpPr>
          <p:cNvPr id="60" name="TextBox 59">
            <a:extLst>
              <a:ext uri="{FF2B5EF4-FFF2-40B4-BE49-F238E27FC236}">
                <a16:creationId xmlns:a16="http://schemas.microsoft.com/office/drawing/2014/main" id="{7B087F29-6955-0B33-78ED-298FD282173E}"/>
              </a:ext>
            </a:extLst>
          </p:cNvPr>
          <p:cNvSpPr txBox="1"/>
          <p:nvPr/>
        </p:nvSpPr>
        <p:spPr>
          <a:xfrm>
            <a:off x="9391973" y="3269804"/>
            <a:ext cx="1984000" cy="3046988"/>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Electrolyte</a:t>
            </a:r>
          </a:p>
          <a:p>
            <a:r>
              <a:rPr lang="en-GB" sz="2400" i="1">
                <a:solidFill>
                  <a:schemeClr val="accent1"/>
                </a:solidFill>
                <a:latin typeface="Century Gothic"/>
              </a:rPr>
              <a:t>The liquid that contains the ions (current is passed through)</a:t>
            </a:r>
          </a:p>
        </p:txBody>
      </p:sp>
      <p:cxnSp>
        <p:nvCxnSpPr>
          <p:cNvPr id="61" name="Straight Arrow Connector 60">
            <a:extLst>
              <a:ext uri="{FF2B5EF4-FFF2-40B4-BE49-F238E27FC236}">
                <a16:creationId xmlns:a16="http://schemas.microsoft.com/office/drawing/2014/main" id="{90483ADD-A3F7-A3A4-6245-03E7EC4A743A}"/>
              </a:ext>
            </a:extLst>
          </p:cNvPr>
          <p:cNvCxnSpPr>
            <a:cxnSpLocks/>
          </p:cNvCxnSpPr>
          <p:nvPr/>
        </p:nvCxnSpPr>
        <p:spPr>
          <a:xfrm flipH="1">
            <a:off x="6970426" y="3429000"/>
            <a:ext cx="2421547" cy="813216"/>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E30A85E-BA31-6467-CDC1-BABB19D9EBFF}"/>
              </a:ext>
            </a:extLst>
          </p:cNvPr>
          <p:cNvSpPr txBox="1"/>
          <p:nvPr/>
        </p:nvSpPr>
        <p:spPr>
          <a:xfrm>
            <a:off x="9391971" y="1349726"/>
            <a:ext cx="1984001" cy="1569660"/>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Anode</a:t>
            </a:r>
          </a:p>
          <a:p>
            <a:r>
              <a:rPr lang="en-GB" sz="2400" i="1">
                <a:solidFill>
                  <a:schemeClr val="accent1"/>
                </a:solidFill>
                <a:latin typeface="Century Gothic"/>
              </a:rPr>
              <a:t>Positively charged electrode</a:t>
            </a:r>
          </a:p>
        </p:txBody>
      </p:sp>
      <p:cxnSp>
        <p:nvCxnSpPr>
          <p:cNvPr id="63" name="Straight Arrow Connector 62">
            <a:extLst>
              <a:ext uri="{FF2B5EF4-FFF2-40B4-BE49-F238E27FC236}">
                <a16:creationId xmlns:a16="http://schemas.microsoft.com/office/drawing/2014/main" id="{647BDB1A-DDD1-699A-61ED-4D5719355824}"/>
              </a:ext>
            </a:extLst>
          </p:cNvPr>
          <p:cNvCxnSpPr>
            <a:cxnSpLocks/>
          </p:cNvCxnSpPr>
          <p:nvPr/>
        </p:nvCxnSpPr>
        <p:spPr>
          <a:xfrm flipH="1">
            <a:off x="6295869" y="1619237"/>
            <a:ext cx="3096104" cy="1153943"/>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21FC257-66AE-BC8C-BD63-7A5D2649BCEF}"/>
              </a:ext>
            </a:extLst>
          </p:cNvPr>
          <p:cNvSpPr txBox="1"/>
          <p:nvPr/>
        </p:nvSpPr>
        <p:spPr>
          <a:xfrm>
            <a:off x="324026" y="4152344"/>
            <a:ext cx="1984001" cy="1569660"/>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Cathode</a:t>
            </a:r>
          </a:p>
          <a:p>
            <a:r>
              <a:rPr lang="en-GB" sz="2400" i="1">
                <a:solidFill>
                  <a:schemeClr val="accent1"/>
                </a:solidFill>
                <a:latin typeface="Century Gothic"/>
              </a:rPr>
              <a:t>Negatively charged electrode</a:t>
            </a:r>
          </a:p>
        </p:txBody>
      </p:sp>
      <p:cxnSp>
        <p:nvCxnSpPr>
          <p:cNvPr id="65" name="Straight Arrow Connector 64">
            <a:extLst>
              <a:ext uri="{FF2B5EF4-FFF2-40B4-BE49-F238E27FC236}">
                <a16:creationId xmlns:a16="http://schemas.microsoft.com/office/drawing/2014/main" id="{9706C52A-9F16-962F-A125-972EB298AD58}"/>
              </a:ext>
            </a:extLst>
          </p:cNvPr>
          <p:cNvCxnSpPr>
            <a:cxnSpLocks/>
          </p:cNvCxnSpPr>
          <p:nvPr/>
        </p:nvCxnSpPr>
        <p:spPr>
          <a:xfrm flipV="1">
            <a:off x="1840385" y="2893102"/>
            <a:ext cx="2326881" cy="1520019"/>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1ECAF4A1-CCAC-AB53-7547-B54B62690F9F}"/>
              </a:ext>
            </a:extLst>
          </p:cNvPr>
          <p:cNvSpPr txBox="1"/>
          <p:nvPr/>
        </p:nvSpPr>
        <p:spPr>
          <a:xfrm>
            <a:off x="412991" y="1282010"/>
            <a:ext cx="2387035" cy="2308324"/>
          </a:xfrm>
          <a:prstGeom prst="rect">
            <a:avLst/>
          </a:prstGeom>
          <a:noFill/>
        </p:spPr>
        <p:txBody>
          <a:bodyPr wrap="square" lIns="91440" tIns="45720" rIns="91440" bIns="45720" rtlCol="0" anchor="t">
            <a:spAutoFit/>
          </a:bodyPr>
          <a:lstStyle/>
          <a:p>
            <a:r>
              <a:rPr lang="en-GB" sz="2400" b="1" dirty="0">
                <a:solidFill>
                  <a:schemeClr val="accent1"/>
                </a:solidFill>
                <a:latin typeface="Century Gothic"/>
              </a:rPr>
              <a:t>Battery or power source</a:t>
            </a:r>
          </a:p>
          <a:p>
            <a:r>
              <a:rPr lang="en-GB" sz="2400" i="1" dirty="0">
                <a:solidFill>
                  <a:schemeClr val="accent1"/>
                </a:solidFill>
                <a:latin typeface="Century Gothic"/>
              </a:rPr>
              <a:t>Generates a current to flow through the electrolyte</a:t>
            </a:r>
          </a:p>
        </p:txBody>
      </p:sp>
      <p:cxnSp>
        <p:nvCxnSpPr>
          <p:cNvPr id="67" name="Straight Arrow Connector 66">
            <a:extLst>
              <a:ext uri="{FF2B5EF4-FFF2-40B4-BE49-F238E27FC236}">
                <a16:creationId xmlns:a16="http://schemas.microsoft.com/office/drawing/2014/main" id="{17E168DD-8AC5-88A6-C6A6-69CAC958FEDF}"/>
              </a:ext>
            </a:extLst>
          </p:cNvPr>
          <p:cNvCxnSpPr>
            <a:cxnSpLocks/>
            <a:endCxn id="17" idx="1"/>
          </p:cNvCxnSpPr>
          <p:nvPr/>
        </p:nvCxnSpPr>
        <p:spPr>
          <a:xfrm>
            <a:off x="1999281" y="1603797"/>
            <a:ext cx="2650169" cy="188511"/>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39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par>
                                <p:cTn id="16" presetID="10" presetClass="entr" presetSubtype="0" fill="hold" nodeType="with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500"/>
                                        <p:tgtEl>
                                          <p:spTgt spid="6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fade">
                                      <p:cBhvr>
                                        <p:cTn id="26" dur="500"/>
                                        <p:tgtEl>
                                          <p:spTgt spid="6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fade">
                                      <p:cBhvr>
                                        <p:cTn id="34" dur="500"/>
                                        <p:tgtEl>
                                          <p:spTgt spid="60"/>
                                        </p:tgtEl>
                                      </p:cBhvr>
                                    </p:animEffec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4.58333E-6 7.40741E-7 L 0.18072 0.11597 " pathEditMode="relative" rAng="0" ptsTypes="AA">
                                      <p:cBhvr>
                                        <p:cTn id="38" dur="2000" fill="hold"/>
                                        <p:tgtEl>
                                          <p:spTgt spid="31"/>
                                        </p:tgtEl>
                                        <p:attrNameLst>
                                          <p:attrName>ppt_x</p:attrName>
                                          <p:attrName>ppt_y</p:attrName>
                                        </p:attrNameLst>
                                      </p:cBhvr>
                                      <p:rCtr x="9036" y="5787"/>
                                    </p:animMotion>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0" nodeType="clickEffect">
                                  <p:stCondLst>
                                    <p:cond delay="0"/>
                                  </p:stCondLst>
                                  <p:childTnLst>
                                    <p:animMotion origin="layout" path="M -1.66667E-6 1.85185E-6 L 0.18086 -0.06343 " pathEditMode="relative" rAng="0" ptsTypes="AA">
                                      <p:cBhvr>
                                        <p:cTn id="42" dur="2000" fill="hold"/>
                                        <p:tgtEl>
                                          <p:spTgt spid="36"/>
                                        </p:tgtEl>
                                        <p:attrNameLst>
                                          <p:attrName>ppt_x</p:attrName>
                                          <p:attrName>ppt_y</p:attrName>
                                        </p:attrNameLst>
                                      </p:cBhvr>
                                      <p:rCtr x="9036" y="-3171"/>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0" nodeType="clickEffect">
                                  <p:stCondLst>
                                    <p:cond delay="0"/>
                                  </p:stCondLst>
                                  <p:childTnLst>
                                    <p:animMotion origin="layout" path="M -3.125E-6 -4.07407E-6 L 0.0862 0.02199 " pathEditMode="relative" rAng="0" ptsTypes="AA">
                                      <p:cBhvr>
                                        <p:cTn id="46" dur="2000" fill="hold"/>
                                        <p:tgtEl>
                                          <p:spTgt spid="39"/>
                                        </p:tgtEl>
                                        <p:attrNameLst>
                                          <p:attrName>ppt_x</p:attrName>
                                          <p:attrName>ppt_y</p:attrName>
                                        </p:attrNameLst>
                                      </p:cBhvr>
                                      <p:rCtr x="4310" y="1088"/>
                                    </p:animMotion>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0" nodeType="clickEffect">
                                  <p:stCondLst>
                                    <p:cond delay="0"/>
                                  </p:stCondLst>
                                  <p:childTnLst>
                                    <p:animMotion origin="layout" path="M -6.25E-7 2.59259E-6 L -0.04792 0.11574 " pathEditMode="relative" rAng="0" ptsTypes="AA">
                                      <p:cBhvr>
                                        <p:cTn id="50" dur="2000" fill="hold"/>
                                        <p:tgtEl>
                                          <p:spTgt spid="41"/>
                                        </p:tgtEl>
                                        <p:attrNameLst>
                                          <p:attrName>ppt_x</p:attrName>
                                          <p:attrName>ppt_y</p:attrName>
                                        </p:attrNameLst>
                                      </p:cBhvr>
                                      <p:rCtr x="-2396" y="5787"/>
                                    </p:animMotion>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grpId="0" nodeType="clickEffect">
                                  <p:stCondLst>
                                    <p:cond delay="0"/>
                                  </p:stCondLst>
                                  <p:childTnLst>
                                    <p:animMotion origin="layout" path="M -4.375E-6 2.59259E-6 L 0.00378 -0.06783 " pathEditMode="relative" rAng="0" ptsTypes="AA">
                                      <p:cBhvr>
                                        <p:cTn id="54" dur="2000" fill="hold"/>
                                        <p:tgtEl>
                                          <p:spTgt spid="43"/>
                                        </p:tgtEl>
                                        <p:attrNameLst>
                                          <p:attrName>ppt_x</p:attrName>
                                          <p:attrName>ppt_y</p:attrName>
                                        </p:attrNameLst>
                                      </p:cBhvr>
                                      <p:rCtr x="182" y="-3403"/>
                                    </p:animMotion>
                                  </p:childTnLst>
                                </p:cTn>
                              </p:par>
                            </p:childTnLst>
                          </p:cTn>
                        </p:par>
                      </p:childTnLst>
                    </p:cTn>
                  </p:par>
                  <p:par>
                    <p:cTn id="55" fill="hold">
                      <p:stCondLst>
                        <p:cond delay="indefinite"/>
                      </p:stCondLst>
                      <p:childTnLst>
                        <p:par>
                          <p:cTn id="56" fill="hold">
                            <p:stCondLst>
                              <p:cond delay="0"/>
                            </p:stCondLst>
                            <p:childTnLst>
                              <p:par>
                                <p:cTn id="57" presetID="0" presetClass="path" presetSubtype="0" accel="50000" decel="50000" fill="hold" grpId="0" nodeType="clickEffect">
                                  <p:stCondLst>
                                    <p:cond delay="0"/>
                                  </p:stCondLst>
                                  <p:childTnLst>
                                    <p:animMotion origin="layout" path="M 1.45833E-6 4.81481E-6 L -0.05156 -0.0544 " pathEditMode="relative" rAng="0" ptsTypes="AA">
                                      <p:cBhvr>
                                        <p:cTn id="58" dur="2000" fill="hold"/>
                                        <p:tgtEl>
                                          <p:spTgt spid="45"/>
                                        </p:tgtEl>
                                        <p:attrNameLst>
                                          <p:attrName>ppt_x</p:attrName>
                                          <p:attrName>ppt_y</p:attrName>
                                        </p:attrNameLst>
                                      </p:cBhvr>
                                      <p:rCtr x="-2578" y="-2731"/>
                                    </p:animMotion>
                                  </p:childTnLst>
                                </p:cTn>
                              </p:par>
                            </p:childTnLst>
                          </p:cTn>
                        </p:par>
                      </p:childTnLst>
                    </p:cTn>
                  </p:par>
                  <p:par>
                    <p:cTn id="59" fill="hold">
                      <p:stCondLst>
                        <p:cond delay="indefinite"/>
                      </p:stCondLst>
                      <p:childTnLst>
                        <p:par>
                          <p:cTn id="60" fill="hold">
                            <p:stCondLst>
                              <p:cond delay="0"/>
                            </p:stCondLst>
                            <p:childTnLst>
                              <p:par>
                                <p:cTn id="61" presetID="0" presetClass="path" presetSubtype="0" accel="50000" decel="50000" fill="hold" grpId="0" nodeType="clickEffect">
                                  <p:stCondLst>
                                    <p:cond delay="0"/>
                                  </p:stCondLst>
                                  <p:childTnLst>
                                    <p:animMotion origin="layout" path="M 0 1.11111E-6 L -0.0737 0.13333 " pathEditMode="relative" rAng="0" ptsTypes="AA">
                                      <p:cBhvr>
                                        <p:cTn id="62" dur="2000" fill="hold"/>
                                        <p:tgtEl>
                                          <p:spTgt spid="47"/>
                                        </p:tgtEl>
                                        <p:attrNameLst>
                                          <p:attrName>ppt_x</p:attrName>
                                          <p:attrName>ppt_y</p:attrName>
                                        </p:attrNameLst>
                                      </p:cBhvr>
                                      <p:rCtr x="-3685" y="6667"/>
                                    </p:animMotion>
                                  </p:childTnLst>
                                </p:cTn>
                              </p:par>
                            </p:childTnLst>
                          </p:cTn>
                        </p:par>
                      </p:childTnLst>
                    </p:cTn>
                  </p:par>
                  <p:par>
                    <p:cTn id="63" fill="hold">
                      <p:stCondLst>
                        <p:cond delay="indefinite"/>
                      </p:stCondLst>
                      <p:childTnLst>
                        <p:par>
                          <p:cTn id="64" fill="hold">
                            <p:stCondLst>
                              <p:cond delay="0"/>
                            </p:stCondLst>
                            <p:childTnLst>
                              <p:par>
                                <p:cTn id="65" presetID="0" presetClass="path" presetSubtype="0" accel="50000" decel="50000" fill="hold" grpId="0" nodeType="clickEffect">
                                  <p:stCondLst>
                                    <p:cond delay="0"/>
                                  </p:stCondLst>
                                  <p:childTnLst>
                                    <p:animMotion origin="layout" path="M -4.375E-6 1.11111E-6 L -0.07369 0.13333 " pathEditMode="relative" rAng="0" ptsTypes="AA">
                                      <p:cBhvr>
                                        <p:cTn id="66" dur="2000" fill="hold"/>
                                        <p:tgtEl>
                                          <p:spTgt spid="49"/>
                                        </p:tgtEl>
                                        <p:attrNameLst>
                                          <p:attrName>ppt_x</p:attrName>
                                          <p:attrName>ppt_y</p:attrName>
                                        </p:attrNameLst>
                                      </p:cBhvr>
                                      <p:rCtr x="-3685" y="6667"/>
                                    </p:animMotion>
                                  </p:childTnLst>
                                </p:cTn>
                              </p:par>
                            </p:childTnLst>
                          </p:cTn>
                        </p:par>
                      </p:childTnLst>
                    </p:cTn>
                  </p:par>
                  <p:par>
                    <p:cTn id="67" fill="hold">
                      <p:stCondLst>
                        <p:cond delay="indefinite"/>
                      </p:stCondLst>
                      <p:childTnLst>
                        <p:par>
                          <p:cTn id="68" fill="hold">
                            <p:stCondLst>
                              <p:cond delay="0"/>
                            </p:stCondLst>
                            <p:childTnLst>
                              <p:par>
                                <p:cTn id="69" presetID="0" presetClass="path" presetSubtype="0" accel="50000" decel="50000" fill="hold" grpId="0" nodeType="clickEffect">
                                  <p:stCondLst>
                                    <p:cond delay="0"/>
                                  </p:stCondLst>
                                  <p:childTnLst>
                                    <p:animMotion origin="layout" path="M 5E-6 -4.81481E-6 L -0.20678 0.10232 " pathEditMode="relative" rAng="0" ptsTypes="AA">
                                      <p:cBhvr>
                                        <p:cTn id="70" dur="2000" fill="hold"/>
                                        <p:tgtEl>
                                          <p:spTgt spid="50"/>
                                        </p:tgtEl>
                                        <p:attrNameLst>
                                          <p:attrName>ppt_x</p:attrName>
                                          <p:attrName>ppt_y</p:attrName>
                                        </p:attrNameLst>
                                      </p:cBhvr>
                                      <p:rCtr x="-10339" y="5116"/>
                                    </p:animMotion>
                                  </p:childTnLst>
                                </p:cTn>
                              </p:par>
                            </p:childTnLst>
                          </p:cTn>
                        </p:par>
                      </p:childTnLst>
                    </p:cTn>
                  </p:par>
                  <p:par>
                    <p:cTn id="71" fill="hold">
                      <p:stCondLst>
                        <p:cond delay="indefinite"/>
                      </p:stCondLst>
                      <p:childTnLst>
                        <p:par>
                          <p:cTn id="72" fill="hold">
                            <p:stCondLst>
                              <p:cond delay="0"/>
                            </p:stCondLst>
                            <p:childTnLst>
                              <p:par>
                                <p:cTn id="73" presetID="0" presetClass="path" presetSubtype="0" accel="50000" decel="50000" fill="hold" grpId="0" nodeType="clickEffect">
                                  <p:stCondLst>
                                    <p:cond delay="0"/>
                                  </p:stCondLst>
                                  <p:childTnLst>
                                    <p:animMotion origin="layout" path="M -6.25E-7 4.44444E-6 L -0.08867 -0.0419 " pathEditMode="relative" rAng="0" ptsTypes="AA">
                                      <p:cBhvr>
                                        <p:cTn id="74" dur="2000" fill="hold"/>
                                        <p:tgtEl>
                                          <p:spTgt spid="53"/>
                                        </p:tgtEl>
                                        <p:attrNameLst>
                                          <p:attrName>ppt_x</p:attrName>
                                          <p:attrName>ppt_y</p:attrName>
                                        </p:attrNameLst>
                                      </p:cBhvr>
                                      <p:rCtr x="-4440" y="-2106"/>
                                    </p:animMotion>
                                  </p:childTnLst>
                                </p:cTn>
                              </p:par>
                            </p:childTnLst>
                          </p:cTn>
                        </p:par>
                      </p:childTnLst>
                    </p:cTn>
                  </p:par>
                  <p:par>
                    <p:cTn id="75" fill="hold">
                      <p:stCondLst>
                        <p:cond delay="indefinite"/>
                      </p:stCondLst>
                      <p:childTnLst>
                        <p:par>
                          <p:cTn id="76" fill="hold">
                            <p:stCondLst>
                              <p:cond delay="0"/>
                            </p:stCondLst>
                            <p:childTnLst>
                              <p:par>
                                <p:cTn id="77" presetID="0" presetClass="path" presetSubtype="0" accel="50000" decel="50000" fill="hold" grpId="0" nodeType="clickEffect">
                                  <p:stCondLst>
                                    <p:cond delay="0"/>
                                  </p:stCondLst>
                                  <p:childTnLst>
                                    <p:animMotion origin="layout" path="M -4.16667E-7 -2.96296E-6 L 0.04531 0.03681 " pathEditMode="relative" rAng="0" ptsTypes="AA">
                                      <p:cBhvr>
                                        <p:cTn id="78" dur="2000" fill="hold"/>
                                        <p:tgtEl>
                                          <p:spTgt spid="55"/>
                                        </p:tgtEl>
                                        <p:attrNameLst>
                                          <p:attrName>ppt_x</p:attrName>
                                          <p:attrName>ppt_y</p:attrName>
                                        </p:attrNameLst>
                                      </p:cBhvr>
                                      <p:rCtr x="2266" y="1829"/>
                                    </p:animMotion>
                                  </p:childTnLst>
                                </p:cTn>
                              </p:par>
                            </p:childTnLst>
                          </p:cTn>
                        </p:par>
                      </p:childTnLst>
                    </p:cTn>
                  </p:par>
                  <p:par>
                    <p:cTn id="79" fill="hold">
                      <p:stCondLst>
                        <p:cond delay="indefinite"/>
                      </p:stCondLst>
                      <p:childTnLst>
                        <p:par>
                          <p:cTn id="80" fill="hold">
                            <p:stCondLst>
                              <p:cond delay="0"/>
                            </p:stCondLst>
                            <p:childTnLst>
                              <p:par>
                                <p:cTn id="81" presetID="0" presetClass="path" presetSubtype="0" accel="50000" decel="50000" fill="hold" grpId="0" nodeType="clickEffect">
                                  <p:stCondLst>
                                    <p:cond delay="0"/>
                                  </p:stCondLst>
                                  <p:childTnLst>
                                    <p:animMotion origin="layout" path="M -2.5E-6 4.44444E-6 L 0.04414 0.08495 " pathEditMode="relative" rAng="0" ptsTypes="AA">
                                      <p:cBhvr>
                                        <p:cTn id="82" dur="2000" fill="hold"/>
                                        <p:tgtEl>
                                          <p:spTgt spid="57"/>
                                        </p:tgtEl>
                                        <p:attrNameLst>
                                          <p:attrName>ppt_x</p:attrName>
                                          <p:attrName>ppt_y</p:attrName>
                                        </p:attrNameLst>
                                      </p:cBhvr>
                                      <p:rCtr x="2201" y="42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P spid="39" grpId="0" animBg="1"/>
      <p:bldP spid="41" grpId="0" animBg="1"/>
      <p:bldP spid="43" grpId="0" animBg="1"/>
      <p:bldP spid="45" grpId="0" animBg="1"/>
      <p:bldP spid="47" grpId="0" animBg="1"/>
      <p:bldP spid="49" grpId="0" animBg="1"/>
      <p:bldP spid="50" grpId="0" animBg="1"/>
      <p:bldP spid="53" grpId="0" animBg="1"/>
      <p:bldP spid="55" grpId="0" animBg="1"/>
      <p:bldP spid="57" grpId="0" animBg="1"/>
      <p:bldP spid="60" grpId="0"/>
      <p:bldP spid="62" grpId="0"/>
      <p:bldP spid="64" grpId="0"/>
      <p:bldP spid="6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5214B-6407-E4E0-7C19-1915F52E54AA}"/>
              </a:ext>
            </a:extLst>
          </p:cNvPr>
          <p:cNvSpPr>
            <a:spLocks noGrp="1"/>
          </p:cNvSpPr>
          <p:nvPr>
            <p:ph type="title"/>
          </p:nvPr>
        </p:nvSpPr>
        <p:spPr/>
        <p:txBody>
          <a:bodyPr/>
          <a:lstStyle/>
          <a:p>
            <a:r>
              <a:rPr lang="en-GB">
                <a:latin typeface="Century Gothic" panose="020B0502020202020204" pitchFamily="34" charset="0"/>
              </a:rPr>
              <a:t>Can you correctly label the electrolysis diagram?</a:t>
            </a:r>
          </a:p>
        </p:txBody>
      </p:sp>
      <p:pic>
        <p:nvPicPr>
          <p:cNvPr id="5" name="Picture 4" descr="A picture containing diagram&#10;&#10;Description automatically generated">
            <a:extLst>
              <a:ext uri="{FF2B5EF4-FFF2-40B4-BE49-F238E27FC236}">
                <a16:creationId xmlns:a16="http://schemas.microsoft.com/office/drawing/2014/main" id="{5F2717BB-E11E-34E9-A678-AA7A3F0E839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435745" y="1352984"/>
            <a:ext cx="2923232" cy="5385142"/>
          </a:xfrm>
          <a:prstGeom prst="rect">
            <a:avLst/>
          </a:prstGeom>
        </p:spPr>
      </p:pic>
      <p:sp>
        <p:nvSpPr>
          <p:cNvPr id="6" name="TextBox 5">
            <a:extLst>
              <a:ext uri="{FF2B5EF4-FFF2-40B4-BE49-F238E27FC236}">
                <a16:creationId xmlns:a16="http://schemas.microsoft.com/office/drawing/2014/main" id="{1570BE01-3D86-596E-19E0-E1B18550CB97}"/>
              </a:ext>
            </a:extLst>
          </p:cNvPr>
          <p:cNvSpPr txBox="1"/>
          <p:nvPr/>
        </p:nvSpPr>
        <p:spPr>
          <a:xfrm>
            <a:off x="540000" y="4162428"/>
            <a:ext cx="2923232" cy="461665"/>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anode</a:t>
            </a:r>
            <a:endParaRPr lang="en-GB" sz="2400" i="1">
              <a:solidFill>
                <a:schemeClr val="accent1"/>
              </a:solidFill>
              <a:latin typeface="Century Gothic"/>
            </a:endParaRPr>
          </a:p>
        </p:txBody>
      </p:sp>
      <p:sp>
        <p:nvSpPr>
          <p:cNvPr id="8" name="TextBox 7">
            <a:extLst>
              <a:ext uri="{FF2B5EF4-FFF2-40B4-BE49-F238E27FC236}">
                <a16:creationId xmlns:a16="http://schemas.microsoft.com/office/drawing/2014/main" id="{EA3A1607-E96E-08E9-3639-DE7ED584432F}"/>
              </a:ext>
            </a:extLst>
          </p:cNvPr>
          <p:cNvSpPr txBox="1"/>
          <p:nvPr/>
        </p:nvSpPr>
        <p:spPr>
          <a:xfrm>
            <a:off x="540000" y="4757020"/>
            <a:ext cx="2131011" cy="461666"/>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electrolyte</a:t>
            </a:r>
            <a:endParaRPr lang="en-GB" sz="2400" i="1">
              <a:solidFill>
                <a:schemeClr val="accent1"/>
              </a:solidFill>
              <a:latin typeface="Century Gothic"/>
            </a:endParaRPr>
          </a:p>
        </p:txBody>
      </p:sp>
      <p:sp>
        <p:nvSpPr>
          <p:cNvPr id="10" name="TextBox 9">
            <a:extLst>
              <a:ext uri="{FF2B5EF4-FFF2-40B4-BE49-F238E27FC236}">
                <a16:creationId xmlns:a16="http://schemas.microsoft.com/office/drawing/2014/main" id="{AED08CDD-8272-E4C5-B273-276E63D30147}"/>
              </a:ext>
            </a:extLst>
          </p:cNvPr>
          <p:cNvSpPr txBox="1"/>
          <p:nvPr/>
        </p:nvSpPr>
        <p:spPr>
          <a:xfrm>
            <a:off x="578628" y="5448006"/>
            <a:ext cx="4274676" cy="461665"/>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cation</a:t>
            </a:r>
            <a:endParaRPr lang="en-GB" sz="2400" i="1">
              <a:solidFill>
                <a:schemeClr val="accent1"/>
              </a:solidFill>
              <a:latin typeface="Century Gothic"/>
            </a:endParaRPr>
          </a:p>
        </p:txBody>
      </p:sp>
      <mc:AlternateContent xmlns:mc="http://schemas.openxmlformats.org/markup-compatibility/2006" xmlns:p14="http://schemas.microsoft.com/office/powerpoint/2010/main">
        <mc:Choice Requires="p14">
          <p:contentPart p14:bwMode="auto" r:id="rId3">
            <p14:nvContentPartPr>
              <p14:cNvPr id="13" name="Ink 12">
                <a:extLst>
                  <a:ext uri="{FF2B5EF4-FFF2-40B4-BE49-F238E27FC236}">
                    <a16:creationId xmlns:a16="http://schemas.microsoft.com/office/drawing/2014/main" id="{CB07856A-ADDC-3144-ED48-7CB24CF8991C}"/>
                  </a:ext>
                </a:extLst>
              </p14:cNvPr>
              <p14:cNvContentPartPr/>
              <p14:nvPr/>
            </p14:nvContentPartPr>
            <p14:xfrm>
              <a:off x="6275983" y="5218686"/>
              <a:ext cx="360" cy="360"/>
            </p14:xfrm>
          </p:contentPart>
        </mc:Choice>
        <mc:Fallback xmlns="">
          <p:pic>
            <p:nvPicPr>
              <p:cNvPr id="13" name="Ink 12">
                <a:extLst>
                  <a:ext uri="{FF2B5EF4-FFF2-40B4-BE49-F238E27FC236}">
                    <a16:creationId xmlns:a16="http://schemas.microsoft.com/office/drawing/2014/main" id="{CB07856A-ADDC-3144-ED48-7CB24CF8991C}"/>
                  </a:ext>
                </a:extLst>
              </p:cNvPr>
              <p:cNvPicPr/>
              <p:nvPr/>
            </p:nvPicPr>
            <p:blipFill>
              <a:blip r:embed="rId4"/>
              <a:stretch>
                <a:fillRect/>
              </a:stretch>
            </p:blipFill>
            <p:spPr>
              <a:xfrm>
                <a:off x="6266983" y="52096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40547CC2-1A13-8F47-5C20-294F366A2342}"/>
                  </a:ext>
                </a:extLst>
              </p14:cNvPr>
              <p14:cNvContentPartPr/>
              <p14:nvPr/>
            </p14:nvContentPartPr>
            <p14:xfrm>
              <a:off x="5607463" y="5450526"/>
              <a:ext cx="360" cy="360"/>
            </p14:xfrm>
          </p:contentPart>
        </mc:Choice>
        <mc:Fallback xmlns="">
          <p:pic>
            <p:nvPicPr>
              <p:cNvPr id="14" name="Ink 13">
                <a:extLst>
                  <a:ext uri="{FF2B5EF4-FFF2-40B4-BE49-F238E27FC236}">
                    <a16:creationId xmlns:a16="http://schemas.microsoft.com/office/drawing/2014/main" id="{40547CC2-1A13-8F47-5C20-294F366A2342}"/>
                  </a:ext>
                </a:extLst>
              </p:cNvPr>
              <p:cNvPicPr/>
              <p:nvPr/>
            </p:nvPicPr>
            <p:blipFill>
              <a:blip r:embed="rId4"/>
              <a:stretch>
                <a:fillRect/>
              </a:stretch>
            </p:blipFill>
            <p:spPr>
              <a:xfrm>
                <a:off x="5598463" y="54415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Ink 14">
                <a:extLst>
                  <a:ext uri="{FF2B5EF4-FFF2-40B4-BE49-F238E27FC236}">
                    <a16:creationId xmlns:a16="http://schemas.microsoft.com/office/drawing/2014/main" id="{27551710-DC9B-BD0C-F1FC-CBF3BD70D0EF}"/>
                  </a:ext>
                </a:extLst>
              </p14:cNvPr>
              <p14:cNvContentPartPr/>
              <p14:nvPr/>
            </p14:nvContentPartPr>
            <p14:xfrm>
              <a:off x="5571823" y="5466726"/>
              <a:ext cx="360" cy="360"/>
            </p14:xfrm>
          </p:contentPart>
        </mc:Choice>
        <mc:Fallback xmlns="">
          <p:pic>
            <p:nvPicPr>
              <p:cNvPr id="15" name="Ink 14">
                <a:extLst>
                  <a:ext uri="{FF2B5EF4-FFF2-40B4-BE49-F238E27FC236}">
                    <a16:creationId xmlns:a16="http://schemas.microsoft.com/office/drawing/2014/main" id="{27551710-DC9B-BD0C-F1FC-CBF3BD70D0EF}"/>
                  </a:ext>
                </a:extLst>
              </p:cNvPr>
              <p:cNvPicPr/>
              <p:nvPr/>
            </p:nvPicPr>
            <p:blipFill>
              <a:blip r:embed="rId7"/>
              <a:stretch>
                <a:fillRect/>
              </a:stretch>
            </p:blipFill>
            <p:spPr>
              <a:xfrm>
                <a:off x="5508823" y="540372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Ink 15">
                <a:extLst>
                  <a:ext uri="{FF2B5EF4-FFF2-40B4-BE49-F238E27FC236}">
                    <a16:creationId xmlns:a16="http://schemas.microsoft.com/office/drawing/2014/main" id="{CA78F4DD-F355-8E45-6CBE-A94E36F4EE30}"/>
                  </a:ext>
                </a:extLst>
              </p14:cNvPr>
              <p14:cNvContentPartPr/>
              <p14:nvPr/>
            </p14:nvContentPartPr>
            <p14:xfrm>
              <a:off x="6271663" y="5243166"/>
              <a:ext cx="360" cy="360"/>
            </p14:xfrm>
          </p:contentPart>
        </mc:Choice>
        <mc:Fallback xmlns="">
          <p:pic>
            <p:nvPicPr>
              <p:cNvPr id="16" name="Ink 15">
                <a:extLst>
                  <a:ext uri="{FF2B5EF4-FFF2-40B4-BE49-F238E27FC236}">
                    <a16:creationId xmlns:a16="http://schemas.microsoft.com/office/drawing/2014/main" id="{CA78F4DD-F355-8E45-6CBE-A94E36F4EE30}"/>
                  </a:ext>
                </a:extLst>
              </p:cNvPr>
              <p:cNvPicPr/>
              <p:nvPr/>
            </p:nvPicPr>
            <p:blipFill>
              <a:blip r:embed="rId7"/>
              <a:stretch>
                <a:fillRect/>
              </a:stretch>
            </p:blipFill>
            <p:spPr>
              <a:xfrm>
                <a:off x="6208663" y="518016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Ink 16">
                <a:extLst>
                  <a:ext uri="{FF2B5EF4-FFF2-40B4-BE49-F238E27FC236}">
                    <a16:creationId xmlns:a16="http://schemas.microsoft.com/office/drawing/2014/main" id="{02E8900C-8A09-EFD8-7BC5-BCD4BBA5749B}"/>
                  </a:ext>
                </a:extLst>
              </p14:cNvPr>
              <p14:cNvContentPartPr/>
              <p14:nvPr/>
            </p14:nvContentPartPr>
            <p14:xfrm>
              <a:off x="5931103" y="6282486"/>
              <a:ext cx="360" cy="360"/>
            </p14:xfrm>
          </p:contentPart>
        </mc:Choice>
        <mc:Fallback xmlns="">
          <p:pic>
            <p:nvPicPr>
              <p:cNvPr id="17" name="Ink 16">
                <a:extLst>
                  <a:ext uri="{FF2B5EF4-FFF2-40B4-BE49-F238E27FC236}">
                    <a16:creationId xmlns:a16="http://schemas.microsoft.com/office/drawing/2014/main" id="{02E8900C-8A09-EFD8-7BC5-BCD4BBA5749B}"/>
                  </a:ext>
                </a:extLst>
              </p:cNvPr>
              <p:cNvPicPr/>
              <p:nvPr/>
            </p:nvPicPr>
            <p:blipFill>
              <a:blip r:embed="rId7"/>
              <a:stretch>
                <a:fillRect/>
              </a:stretch>
            </p:blipFill>
            <p:spPr>
              <a:xfrm>
                <a:off x="5868103" y="621948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Ink 17">
                <a:extLst>
                  <a:ext uri="{FF2B5EF4-FFF2-40B4-BE49-F238E27FC236}">
                    <a16:creationId xmlns:a16="http://schemas.microsoft.com/office/drawing/2014/main" id="{B5766812-780E-D2A1-96C3-8BCAFFA32F16}"/>
                  </a:ext>
                </a:extLst>
              </p14:cNvPr>
              <p14:cNvContentPartPr/>
              <p14:nvPr/>
            </p14:nvContentPartPr>
            <p14:xfrm>
              <a:off x="5257903" y="6390486"/>
              <a:ext cx="360" cy="360"/>
            </p14:xfrm>
          </p:contentPart>
        </mc:Choice>
        <mc:Fallback xmlns="">
          <p:pic>
            <p:nvPicPr>
              <p:cNvPr id="18" name="Ink 17">
                <a:extLst>
                  <a:ext uri="{FF2B5EF4-FFF2-40B4-BE49-F238E27FC236}">
                    <a16:creationId xmlns:a16="http://schemas.microsoft.com/office/drawing/2014/main" id="{B5766812-780E-D2A1-96C3-8BCAFFA32F16}"/>
                  </a:ext>
                </a:extLst>
              </p:cNvPr>
              <p:cNvPicPr/>
              <p:nvPr/>
            </p:nvPicPr>
            <p:blipFill>
              <a:blip r:embed="rId7"/>
              <a:stretch>
                <a:fillRect/>
              </a:stretch>
            </p:blipFill>
            <p:spPr>
              <a:xfrm>
                <a:off x="5194903" y="632748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9" name="Ink 18">
                <a:extLst>
                  <a:ext uri="{FF2B5EF4-FFF2-40B4-BE49-F238E27FC236}">
                    <a16:creationId xmlns:a16="http://schemas.microsoft.com/office/drawing/2014/main" id="{F26C006B-BC99-E886-4564-12FCC2F79B7A}"/>
                  </a:ext>
                </a:extLst>
              </p14:cNvPr>
              <p14:cNvContentPartPr/>
              <p14:nvPr/>
            </p14:nvContentPartPr>
            <p14:xfrm>
              <a:off x="6249343" y="5762646"/>
              <a:ext cx="360" cy="360"/>
            </p14:xfrm>
          </p:contentPart>
        </mc:Choice>
        <mc:Fallback xmlns="">
          <p:pic>
            <p:nvPicPr>
              <p:cNvPr id="19" name="Ink 18">
                <a:extLst>
                  <a:ext uri="{FF2B5EF4-FFF2-40B4-BE49-F238E27FC236}">
                    <a16:creationId xmlns:a16="http://schemas.microsoft.com/office/drawing/2014/main" id="{F26C006B-BC99-E886-4564-12FCC2F79B7A}"/>
                  </a:ext>
                </a:extLst>
              </p:cNvPr>
              <p:cNvPicPr/>
              <p:nvPr/>
            </p:nvPicPr>
            <p:blipFill>
              <a:blip r:embed="rId7"/>
              <a:stretch>
                <a:fillRect/>
              </a:stretch>
            </p:blipFill>
            <p:spPr>
              <a:xfrm>
                <a:off x="6186343" y="569964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7B43969D-89D1-ADD7-1580-35940DF14C7D}"/>
                  </a:ext>
                </a:extLst>
              </p14:cNvPr>
              <p14:cNvContentPartPr/>
              <p14:nvPr/>
            </p14:nvContentPartPr>
            <p14:xfrm>
              <a:off x="6062863" y="4800366"/>
              <a:ext cx="360" cy="360"/>
            </p14:xfrm>
          </p:contentPart>
        </mc:Choice>
        <mc:Fallback xmlns="">
          <p:pic>
            <p:nvPicPr>
              <p:cNvPr id="20" name="Ink 19">
                <a:extLst>
                  <a:ext uri="{FF2B5EF4-FFF2-40B4-BE49-F238E27FC236}">
                    <a16:creationId xmlns:a16="http://schemas.microsoft.com/office/drawing/2014/main" id="{7B43969D-89D1-ADD7-1580-35940DF14C7D}"/>
                  </a:ext>
                </a:extLst>
              </p:cNvPr>
              <p:cNvPicPr/>
              <p:nvPr/>
            </p:nvPicPr>
            <p:blipFill>
              <a:blip r:embed="rId7"/>
              <a:stretch>
                <a:fillRect/>
              </a:stretch>
            </p:blipFill>
            <p:spPr>
              <a:xfrm>
                <a:off x="5999863" y="473736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Ink 20">
                <a:extLst>
                  <a:ext uri="{FF2B5EF4-FFF2-40B4-BE49-F238E27FC236}">
                    <a16:creationId xmlns:a16="http://schemas.microsoft.com/office/drawing/2014/main" id="{012172C8-A2B2-6DA2-F662-11D8F37BDAFA}"/>
                  </a:ext>
                </a:extLst>
              </p14:cNvPr>
              <p14:cNvContentPartPr/>
              <p14:nvPr/>
            </p14:nvContentPartPr>
            <p14:xfrm>
              <a:off x="5586583" y="4827006"/>
              <a:ext cx="360" cy="360"/>
            </p14:xfrm>
          </p:contentPart>
        </mc:Choice>
        <mc:Fallback xmlns="">
          <p:pic>
            <p:nvPicPr>
              <p:cNvPr id="21" name="Ink 20">
                <a:extLst>
                  <a:ext uri="{FF2B5EF4-FFF2-40B4-BE49-F238E27FC236}">
                    <a16:creationId xmlns:a16="http://schemas.microsoft.com/office/drawing/2014/main" id="{012172C8-A2B2-6DA2-F662-11D8F37BDAFA}"/>
                  </a:ext>
                </a:extLst>
              </p:cNvPr>
              <p:cNvPicPr/>
              <p:nvPr/>
            </p:nvPicPr>
            <p:blipFill>
              <a:blip r:embed="rId14"/>
              <a:stretch>
                <a:fillRect/>
              </a:stretch>
            </p:blipFill>
            <p:spPr>
              <a:xfrm>
                <a:off x="5523583" y="476400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Ink 21">
                <a:extLst>
                  <a:ext uri="{FF2B5EF4-FFF2-40B4-BE49-F238E27FC236}">
                    <a16:creationId xmlns:a16="http://schemas.microsoft.com/office/drawing/2014/main" id="{E7CFC478-6741-4F30-AD36-BBF4862BAE0F}"/>
                  </a:ext>
                </a:extLst>
              </p14:cNvPr>
              <p14:cNvContentPartPr/>
              <p14:nvPr/>
            </p14:nvContentPartPr>
            <p14:xfrm>
              <a:off x="5746783" y="5698206"/>
              <a:ext cx="360" cy="360"/>
            </p14:xfrm>
          </p:contentPart>
        </mc:Choice>
        <mc:Fallback xmlns="">
          <p:pic>
            <p:nvPicPr>
              <p:cNvPr id="22" name="Ink 21">
                <a:extLst>
                  <a:ext uri="{FF2B5EF4-FFF2-40B4-BE49-F238E27FC236}">
                    <a16:creationId xmlns:a16="http://schemas.microsoft.com/office/drawing/2014/main" id="{E7CFC478-6741-4F30-AD36-BBF4862BAE0F}"/>
                  </a:ext>
                </a:extLst>
              </p:cNvPr>
              <p:cNvPicPr/>
              <p:nvPr/>
            </p:nvPicPr>
            <p:blipFill>
              <a:blip r:embed="rId14"/>
              <a:stretch>
                <a:fillRect/>
              </a:stretch>
            </p:blipFill>
            <p:spPr>
              <a:xfrm>
                <a:off x="5683783" y="563520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Ink 22">
                <a:extLst>
                  <a:ext uri="{FF2B5EF4-FFF2-40B4-BE49-F238E27FC236}">
                    <a16:creationId xmlns:a16="http://schemas.microsoft.com/office/drawing/2014/main" id="{5ECA8827-C1E6-5045-5759-152BE01CF59E}"/>
                  </a:ext>
                </a:extLst>
              </p14:cNvPr>
              <p14:cNvContentPartPr/>
              <p14:nvPr/>
            </p14:nvContentPartPr>
            <p14:xfrm>
              <a:off x="5572183" y="6432246"/>
              <a:ext cx="360" cy="360"/>
            </p14:xfrm>
          </p:contentPart>
        </mc:Choice>
        <mc:Fallback xmlns="">
          <p:pic>
            <p:nvPicPr>
              <p:cNvPr id="23" name="Ink 22">
                <a:extLst>
                  <a:ext uri="{FF2B5EF4-FFF2-40B4-BE49-F238E27FC236}">
                    <a16:creationId xmlns:a16="http://schemas.microsoft.com/office/drawing/2014/main" id="{5ECA8827-C1E6-5045-5759-152BE01CF59E}"/>
                  </a:ext>
                </a:extLst>
              </p:cNvPr>
              <p:cNvPicPr/>
              <p:nvPr/>
            </p:nvPicPr>
            <p:blipFill>
              <a:blip r:embed="rId14"/>
              <a:stretch>
                <a:fillRect/>
              </a:stretch>
            </p:blipFill>
            <p:spPr>
              <a:xfrm>
                <a:off x="5509183" y="636924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4" name="Ink 23">
                <a:extLst>
                  <a:ext uri="{FF2B5EF4-FFF2-40B4-BE49-F238E27FC236}">
                    <a16:creationId xmlns:a16="http://schemas.microsoft.com/office/drawing/2014/main" id="{7208EB9B-0554-D96D-0CAF-6714CEA9871E}"/>
                  </a:ext>
                </a:extLst>
              </p14:cNvPr>
              <p14:cNvContentPartPr/>
              <p14:nvPr/>
            </p14:nvContentPartPr>
            <p14:xfrm>
              <a:off x="6489823" y="6398406"/>
              <a:ext cx="360" cy="360"/>
            </p14:xfrm>
          </p:contentPart>
        </mc:Choice>
        <mc:Fallback xmlns="">
          <p:pic>
            <p:nvPicPr>
              <p:cNvPr id="24" name="Ink 23">
                <a:extLst>
                  <a:ext uri="{FF2B5EF4-FFF2-40B4-BE49-F238E27FC236}">
                    <a16:creationId xmlns:a16="http://schemas.microsoft.com/office/drawing/2014/main" id="{7208EB9B-0554-D96D-0CAF-6714CEA9871E}"/>
                  </a:ext>
                </a:extLst>
              </p:cNvPr>
              <p:cNvPicPr/>
              <p:nvPr/>
            </p:nvPicPr>
            <p:blipFill>
              <a:blip r:embed="rId14"/>
              <a:stretch>
                <a:fillRect/>
              </a:stretch>
            </p:blipFill>
            <p:spPr>
              <a:xfrm>
                <a:off x="6426823" y="633540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5" name="Ink 24">
                <a:extLst>
                  <a:ext uri="{FF2B5EF4-FFF2-40B4-BE49-F238E27FC236}">
                    <a16:creationId xmlns:a16="http://schemas.microsoft.com/office/drawing/2014/main" id="{A21F1BE9-92E3-6944-7216-447D3041D4BC}"/>
                  </a:ext>
                </a:extLst>
              </p14:cNvPr>
              <p14:cNvContentPartPr/>
              <p14:nvPr/>
            </p14:nvContentPartPr>
            <p14:xfrm>
              <a:off x="6341863" y="4894686"/>
              <a:ext cx="360" cy="360"/>
            </p14:xfrm>
          </p:contentPart>
        </mc:Choice>
        <mc:Fallback xmlns="">
          <p:pic>
            <p:nvPicPr>
              <p:cNvPr id="25" name="Ink 24">
                <a:extLst>
                  <a:ext uri="{FF2B5EF4-FFF2-40B4-BE49-F238E27FC236}">
                    <a16:creationId xmlns:a16="http://schemas.microsoft.com/office/drawing/2014/main" id="{A21F1BE9-92E3-6944-7216-447D3041D4BC}"/>
                  </a:ext>
                </a:extLst>
              </p:cNvPr>
              <p:cNvPicPr/>
              <p:nvPr/>
            </p:nvPicPr>
            <p:blipFill>
              <a:blip r:embed="rId14"/>
              <a:stretch>
                <a:fillRect/>
              </a:stretch>
            </p:blipFill>
            <p:spPr>
              <a:xfrm>
                <a:off x="6278863" y="483168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6" name="Ink 25">
                <a:extLst>
                  <a:ext uri="{FF2B5EF4-FFF2-40B4-BE49-F238E27FC236}">
                    <a16:creationId xmlns:a16="http://schemas.microsoft.com/office/drawing/2014/main" id="{7963B255-971A-E535-0BEB-3C776216D5B5}"/>
                  </a:ext>
                </a:extLst>
              </p14:cNvPr>
              <p14:cNvContentPartPr/>
              <p14:nvPr/>
            </p14:nvContentPartPr>
            <p14:xfrm>
              <a:off x="6252943" y="6182766"/>
              <a:ext cx="360" cy="360"/>
            </p14:xfrm>
          </p:contentPart>
        </mc:Choice>
        <mc:Fallback xmlns="">
          <p:pic>
            <p:nvPicPr>
              <p:cNvPr id="26" name="Ink 25">
                <a:extLst>
                  <a:ext uri="{FF2B5EF4-FFF2-40B4-BE49-F238E27FC236}">
                    <a16:creationId xmlns:a16="http://schemas.microsoft.com/office/drawing/2014/main" id="{7963B255-971A-E535-0BEB-3C776216D5B5}"/>
                  </a:ext>
                </a:extLst>
              </p:cNvPr>
              <p:cNvPicPr/>
              <p:nvPr/>
            </p:nvPicPr>
            <p:blipFill>
              <a:blip r:embed="rId14"/>
              <a:stretch>
                <a:fillRect/>
              </a:stretch>
            </p:blipFill>
            <p:spPr>
              <a:xfrm>
                <a:off x="6189943" y="611976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6A73E8FF-734D-EA70-DFBA-110160109E03}"/>
                  </a:ext>
                </a:extLst>
              </p14:cNvPr>
              <p14:cNvContentPartPr/>
              <p14:nvPr/>
            </p14:nvContentPartPr>
            <p14:xfrm>
              <a:off x="5750383" y="5952366"/>
              <a:ext cx="360" cy="360"/>
            </p14:xfrm>
          </p:contentPart>
        </mc:Choice>
        <mc:Fallback xmlns="">
          <p:pic>
            <p:nvPicPr>
              <p:cNvPr id="27" name="Ink 26">
                <a:extLst>
                  <a:ext uri="{FF2B5EF4-FFF2-40B4-BE49-F238E27FC236}">
                    <a16:creationId xmlns:a16="http://schemas.microsoft.com/office/drawing/2014/main" id="{6A73E8FF-734D-EA70-DFBA-110160109E03}"/>
                  </a:ext>
                </a:extLst>
              </p:cNvPr>
              <p:cNvPicPr/>
              <p:nvPr/>
            </p:nvPicPr>
            <p:blipFill>
              <a:blip r:embed="rId7"/>
              <a:stretch>
                <a:fillRect/>
              </a:stretch>
            </p:blipFill>
            <p:spPr>
              <a:xfrm>
                <a:off x="5687383" y="588936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8" name="Ink 27">
                <a:extLst>
                  <a:ext uri="{FF2B5EF4-FFF2-40B4-BE49-F238E27FC236}">
                    <a16:creationId xmlns:a16="http://schemas.microsoft.com/office/drawing/2014/main" id="{362B1ACE-1C74-459E-DC7D-BA5F7D0E4227}"/>
                  </a:ext>
                </a:extLst>
              </p14:cNvPr>
              <p14:cNvContentPartPr/>
              <p14:nvPr/>
            </p14:nvContentPartPr>
            <p14:xfrm>
              <a:off x="5944063" y="5448006"/>
              <a:ext cx="360" cy="360"/>
            </p14:xfrm>
          </p:contentPart>
        </mc:Choice>
        <mc:Fallback xmlns="">
          <p:pic>
            <p:nvPicPr>
              <p:cNvPr id="28" name="Ink 27">
                <a:extLst>
                  <a:ext uri="{FF2B5EF4-FFF2-40B4-BE49-F238E27FC236}">
                    <a16:creationId xmlns:a16="http://schemas.microsoft.com/office/drawing/2014/main" id="{362B1ACE-1C74-459E-DC7D-BA5F7D0E4227}"/>
                  </a:ext>
                </a:extLst>
              </p:cNvPr>
              <p:cNvPicPr/>
              <p:nvPr/>
            </p:nvPicPr>
            <p:blipFill>
              <a:blip r:embed="rId7"/>
              <a:stretch>
                <a:fillRect/>
              </a:stretch>
            </p:blipFill>
            <p:spPr>
              <a:xfrm>
                <a:off x="5881063" y="538500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9" name="Ink 28">
                <a:extLst>
                  <a:ext uri="{FF2B5EF4-FFF2-40B4-BE49-F238E27FC236}">
                    <a16:creationId xmlns:a16="http://schemas.microsoft.com/office/drawing/2014/main" id="{309FBBCB-B826-BDF9-22D2-FC85C6BF1D6B}"/>
                  </a:ext>
                </a:extLst>
              </p14:cNvPr>
              <p14:cNvContentPartPr/>
              <p14:nvPr/>
            </p14:nvContentPartPr>
            <p14:xfrm>
              <a:off x="619048" y="1310229"/>
              <a:ext cx="360" cy="360"/>
            </p14:xfrm>
          </p:contentPart>
        </mc:Choice>
        <mc:Fallback xmlns="">
          <p:pic>
            <p:nvPicPr>
              <p:cNvPr id="29" name="Ink 28">
                <a:extLst>
                  <a:ext uri="{FF2B5EF4-FFF2-40B4-BE49-F238E27FC236}">
                    <a16:creationId xmlns:a16="http://schemas.microsoft.com/office/drawing/2014/main" id="{309FBBCB-B826-BDF9-22D2-FC85C6BF1D6B}"/>
                  </a:ext>
                </a:extLst>
              </p:cNvPr>
              <p:cNvPicPr/>
              <p:nvPr/>
            </p:nvPicPr>
            <p:blipFill>
              <a:blip r:embed="rId7"/>
              <a:stretch>
                <a:fillRect/>
              </a:stretch>
            </p:blipFill>
            <p:spPr>
              <a:xfrm>
                <a:off x="556048" y="124722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0" name="Ink 29">
                <a:extLst>
                  <a:ext uri="{FF2B5EF4-FFF2-40B4-BE49-F238E27FC236}">
                    <a16:creationId xmlns:a16="http://schemas.microsoft.com/office/drawing/2014/main" id="{C40F507B-82B2-12A8-2D9D-246EDF0EE0BD}"/>
                  </a:ext>
                </a:extLst>
              </p14:cNvPr>
              <p14:cNvContentPartPr/>
              <p14:nvPr/>
            </p14:nvContentPartPr>
            <p14:xfrm>
              <a:off x="614808" y="2201657"/>
              <a:ext cx="360" cy="360"/>
            </p14:xfrm>
          </p:contentPart>
        </mc:Choice>
        <mc:Fallback xmlns="">
          <p:pic>
            <p:nvPicPr>
              <p:cNvPr id="30" name="Ink 29">
                <a:extLst>
                  <a:ext uri="{FF2B5EF4-FFF2-40B4-BE49-F238E27FC236}">
                    <a16:creationId xmlns:a16="http://schemas.microsoft.com/office/drawing/2014/main" id="{C40F507B-82B2-12A8-2D9D-246EDF0EE0BD}"/>
                  </a:ext>
                </a:extLst>
              </p:cNvPr>
              <p:cNvPicPr/>
              <p:nvPr/>
            </p:nvPicPr>
            <p:blipFill>
              <a:blip r:embed="rId14"/>
              <a:stretch>
                <a:fillRect/>
              </a:stretch>
            </p:blipFill>
            <p:spPr>
              <a:xfrm>
                <a:off x="551808" y="2138657"/>
                <a:ext cx="126000" cy="126000"/>
              </a:xfrm>
              <a:prstGeom prst="rect">
                <a:avLst/>
              </a:prstGeom>
            </p:spPr>
          </p:pic>
        </mc:Fallback>
      </mc:AlternateContent>
      <p:sp>
        <p:nvSpPr>
          <p:cNvPr id="31" name="TextBox 30">
            <a:extLst>
              <a:ext uri="{FF2B5EF4-FFF2-40B4-BE49-F238E27FC236}">
                <a16:creationId xmlns:a16="http://schemas.microsoft.com/office/drawing/2014/main" id="{B5DDF390-5CE7-E4CF-31E7-0E2CAC37C7F8}"/>
              </a:ext>
            </a:extLst>
          </p:cNvPr>
          <p:cNvSpPr txBox="1"/>
          <p:nvPr/>
        </p:nvSpPr>
        <p:spPr>
          <a:xfrm>
            <a:off x="816635" y="1101450"/>
            <a:ext cx="3132853" cy="830997"/>
          </a:xfrm>
          <a:prstGeom prst="rect">
            <a:avLst/>
          </a:prstGeom>
          <a:noFill/>
        </p:spPr>
        <p:txBody>
          <a:bodyPr wrap="square" rtlCol="0">
            <a:spAutoFit/>
          </a:bodyPr>
          <a:lstStyle/>
          <a:p>
            <a:r>
              <a:rPr lang="en-GB" sz="2400">
                <a:latin typeface="Century Gothic" panose="020B0502020202020204" pitchFamily="34" charset="0"/>
              </a:rPr>
              <a:t>= positively charged ions</a:t>
            </a:r>
          </a:p>
        </p:txBody>
      </p:sp>
      <p:sp>
        <p:nvSpPr>
          <p:cNvPr id="32" name="TextBox 31">
            <a:extLst>
              <a:ext uri="{FF2B5EF4-FFF2-40B4-BE49-F238E27FC236}">
                <a16:creationId xmlns:a16="http://schemas.microsoft.com/office/drawing/2014/main" id="{49ED9185-E061-A904-6799-0CBCF49A2616}"/>
              </a:ext>
            </a:extLst>
          </p:cNvPr>
          <p:cNvSpPr txBox="1"/>
          <p:nvPr/>
        </p:nvSpPr>
        <p:spPr>
          <a:xfrm>
            <a:off x="820235" y="1969909"/>
            <a:ext cx="3129253" cy="830997"/>
          </a:xfrm>
          <a:prstGeom prst="rect">
            <a:avLst/>
          </a:prstGeom>
          <a:noFill/>
        </p:spPr>
        <p:txBody>
          <a:bodyPr wrap="square" rtlCol="0">
            <a:spAutoFit/>
          </a:bodyPr>
          <a:lstStyle/>
          <a:p>
            <a:r>
              <a:rPr lang="en-GB" sz="2400">
                <a:latin typeface="Century Gothic" panose="020B0502020202020204" pitchFamily="34" charset="0"/>
              </a:rPr>
              <a:t>= negatively charged ions</a:t>
            </a:r>
          </a:p>
        </p:txBody>
      </p:sp>
      <p:sp>
        <p:nvSpPr>
          <p:cNvPr id="33" name="TextBox 32">
            <a:extLst>
              <a:ext uri="{FF2B5EF4-FFF2-40B4-BE49-F238E27FC236}">
                <a16:creationId xmlns:a16="http://schemas.microsoft.com/office/drawing/2014/main" id="{DF445710-F338-F0C0-378B-5D0C796FF58F}"/>
              </a:ext>
            </a:extLst>
          </p:cNvPr>
          <p:cNvSpPr txBox="1"/>
          <p:nvPr/>
        </p:nvSpPr>
        <p:spPr>
          <a:xfrm>
            <a:off x="589227" y="6015242"/>
            <a:ext cx="4274676" cy="461665"/>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anion</a:t>
            </a:r>
            <a:endParaRPr lang="en-GB" sz="2400" i="1">
              <a:solidFill>
                <a:schemeClr val="accent1"/>
              </a:solidFill>
              <a:latin typeface="Century Gothic"/>
            </a:endParaRPr>
          </a:p>
        </p:txBody>
      </p:sp>
      <p:sp>
        <p:nvSpPr>
          <p:cNvPr id="34" name="TextBox 33">
            <a:extLst>
              <a:ext uri="{FF2B5EF4-FFF2-40B4-BE49-F238E27FC236}">
                <a16:creationId xmlns:a16="http://schemas.microsoft.com/office/drawing/2014/main" id="{818FDD22-26F5-83CF-BBA5-6D6625E69AE5}"/>
              </a:ext>
            </a:extLst>
          </p:cNvPr>
          <p:cNvSpPr txBox="1"/>
          <p:nvPr/>
        </p:nvSpPr>
        <p:spPr>
          <a:xfrm>
            <a:off x="540000" y="3560519"/>
            <a:ext cx="2923232" cy="461665"/>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cathode</a:t>
            </a:r>
            <a:endParaRPr lang="en-GB" sz="2400" i="1">
              <a:solidFill>
                <a:schemeClr val="accent1"/>
              </a:solidFill>
              <a:latin typeface="Century Gothic"/>
            </a:endParaRPr>
          </a:p>
        </p:txBody>
      </p:sp>
      <p:sp>
        <p:nvSpPr>
          <p:cNvPr id="35" name="TextBox 34">
            <a:extLst>
              <a:ext uri="{FF2B5EF4-FFF2-40B4-BE49-F238E27FC236}">
                <a16:creationId xmlns:a16="http://schemas.microsoft.com/office/drawing/2014/main" id="{103822CD-BE70-5F93-41CA-5DE925D65F2C}"/>
              </a:ext>
            </a:extLst>
          </p:cNvPr>
          <p:cNvSpPr txBox="1"/>
          <p:nvPr/>
        </p:nvSpPr>
        <p:spPr>
          <a:xfrm>
            <a:off x="8660424" y="2889776"/>
            <a:ext cx="2923232" cy="461665"/>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cell/battery</a:t>
            </a:r>
            <a:endParaRPr lang="en-GB" sz="2400" i="1">
              <a:solidFill>
                <a:schemeClr val="accent1"/>
              </a:solidFill>
              <a:latin typeface="Century Gothic"/>
            </a:endParaRPr>
          </a:p>
        </p:txBody>
      </p:sp>
      <p:sp>
        <p:nvSpPr>
          <p:cNvPr id="36" name="TextBox 35">
            <a:extLst>
              <a:ext uri="{FF2B5EF4-FFF2-40B4-BE49-F238E27FC236}">
                <a16:creationId xmlns:a16="http://schemas.microsoft.com/office/drawing/2014/main" id="{D32A8D47-A9D8-7955-DBD4-7B97797C87BF}"/>
              </a:ext>
            </a:extLst>
          </p:cNvPr>
          <p:cNvSpPr txBox="1"/>
          <p:nvPr/>
        </p:nvSpPr>
        <p:spPr>
          <a:xfrm>
            <a:off x="8728768" y="3560518"/>
            <a:ext cx="2923232" cy="461665"/>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beaker</a:t>
            </a:r>
            <a:endParaRPr lang="en-GB" sz="2400" i="1">
              <a:solidFill>
                <a:schemeClr val="accent1"/>
              </a:solidFill>
              <a:latin typeface="Century Gothic"/>
            </a:endParaRPr>
          </a:p>
        </p:txBody>
      </p:sp>
      <p:sp>
        <p:nvSpPr>
          <p:cNvPr id="37" name="TextBox 36">
            <a:extLst>
              <a:ext uri="{FF2B5EF4-FFF2-40B4-BE49-F238E27FC236}">
                <a16:creationId xmlns:a16="http://schemas.microsoft.com/office/drawing/2014/main" id="{7E225F83-AE2A-095C-E984-ACD38FC2BD85}"/>
              </a:ext>
            </a:extLst>
          </p:cNvPr>
          <p:cNvSpPr txBox="1"/>
          <p:nvPr/>
        </p:nvSpPr>
        <p:spPr>
          <a:xfrm>
            <a:off x="8679541" y="4338701"/>
            <a:ext cx="2923232" cy="461665"/>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an </a:t>
            </a:r>
            <a:r>
              <a:rPr lang="en-GB" sz="2400" b="1" u="sng">
                <a:solidFill>
                  <a:schemeClr val="accent1"/>
                </a:solidFill>
                <a:latin typeface="Century Gothic"/>
              </a:rPr>
              <a:t>inert</a:t>
            </a:r>
            <a:r>
              <a:rPr lang="en-GB" sz="2400" b="1">
                <a:solidFill>
                  <a:schemeClr val="accent1"/>
                </a:solidFill>
                <a:latin typeface="Century Gothic"/>
              </a:rPr>
              <a:t> material</a:t>
            </a:r>
            <a:endParaRPr lang="en-GB" sz="2400" i="1">
              <a:solidFill>
                <a:schemeClr val="accent1"/>
              </a:solidFill>
              <a:latin typeface="Century Gothic"/>
            </a:endParaRPr>
          </a:p>
        </p:txBody>
      </p:sp>
      <p:sp>
        <p:nvSpPr>
          <p:cNvPr id="38" name="TextBox 37">
            <a:extLst>
              <a:ext uri="{FF2B5EF4-FFF2-40B4-BE49-F238E27FC236}">
                <a16:creationId xmlns:a16="http://schemas.microsoft.com/office/drawing/2014/main" id="{C7F0517E-4DCC-AB87-09E7-6E9527BDDE47}"/>
              </a:ext>
            </a:extLst>
          </p:cNvPr>
          <p:cNvSpPr txBox="1"/>
          <p:nvPr/>
        </p:nvSpPr>
        <p:spPr>
          <a:xfrm>
            <a:off x="8679541" y="5207589"/>
            <a:ext cx="2923232" cy="1569660"/>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Stretch: the flow of electrons when the circuit is switched on</a:t>
            </a:r>
            <a:endParaRPr lang="en-GB" sz="2400" i="1">
              <a:solidFill>
                <a:schemeClr val="accent1"/>
              </a:solidFill>
              <a:latin typeface="Century Gothic"/>
            </a:endParaRPr>
          </a:p>
        </p:txBody>
      </p:sp>
      <p:cxnSp>
        <p:nvCxnSpPr>
          <p:cNvPr id="39" name="Straight Arrow Connector 38">
            <a:extLst>
              <a:ext uri="{FF2B5EF4-FFF2-40B4-BE49-F238E27FC236}">
                <a16:creationId xmlns:a16="http://schemas.microsoft.com/office/drawing/2014/main" id="{9464773F-C700-D556-2B86-5C7180D336B5}"/>
              </a:ext>
            </a:extLst>
          </p:cNvPr>
          <p:cNvCxnSpPr>
            <a:cxnSpLocks/>
          </p:cNvCxnSpPr>
          <p:nvPr/>
        </p:nvCxnSpPr>
        <p:spPr>
          <a:xfrm flipV="1">
            <a:off x="2017469" y="3791351"/>
            <a:ext cx="4648026" cy="23371"/>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E734C0-39DE-4398-52DE-075918463AF8}"/>
              </a:ext>
            </a:extLst>
          </p:cNvPr>
          <p:cNvCxnSpPr>
            <a:cxnSpLocks/>
          </p:cNvCxnSpPr>
          <p:nvPr/>
        </p:nvCxnSpPr>
        <p:spPr>
          <a:xfrm flipV="1">
            <a:off x="1756730" y="4354781"/>
            <a:ext cx="3471236" cy="4543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247407B-834A-4436-F816-B10EBBAE9FAC}"/>
              </a:ext>
            </a:extLst>
          </p:cNvPr>
          <p:cNvCxnSpPr>
            <a:cxnSpLocks/>
          </p:cNvCxnSpPr>
          <p:nvPr/>
        </p:nvCxnSpPr>
        <p:spPr>
          <a:xfrm>
            <a:off x="2334935" y="5000617"/>
            <a:ext cx="3515065" cy="7211"/>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5BAE9D6-DAB7-E274-4BF6-F1F2334F14D3}"/>
              </a:ext>
            </a:extLst>
          </p:cNvPr>
          <p:cNvCxnSpPr>
            <a:cxnSpLocks/>
          </p:cNvCxnSpPr>
          <p:nvPr/>
        </p:nvCxnSpPr>
        <p:spPr>
          <a:xfrm>
            <a:off x="1693837" y="5677560"/>
            <a:ext cx="4555506" cy="94344"/>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C6648CE-1AED-9113-FB74-025214C3BFC0}"/>
              </a:ext>
            </a:extLst>
          </p:cNvPr>
          <p:cNvCxnSpPr>
            <a:cxnSpLocks/>
          </p:cNvCxnSpPr>
          <p:nvPr/>
        </p:nvCxnSpPr>
        <p:spPr>
          <a:xfrm>
            <a:off x="1623637" y="6253089"/>
            <a:ext cx="3948186" cy="151492"/>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D0AFB68-0372-7725-D1C3-4E897F8EE7E1}"/>
              </a:ext>
            </a:extLst>
          </p:cNvPr>
          <p:cNvCxnSpPr>
            <a:cxnSpLocks/>
          </p:cNvCxnSpPr>
          <p:nvPr/>
        </p:nvCxnSpPr>
        <p:spPr>
          <a:xfrm flipH="1" flipV="1">
            <a:off x="6205140" y="1684585"/>
            <a:ext cx="2455284" cy="1420007"/>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1EA2880-A0C6-C1AE-0C59-467E3FE6985B}"/>
              </a:ext>
            </a:extLst>
          </p:cNvPr>
          <p:cNvCxnSpPr>
            <a:cxnSpLocks/>
          </p:cNvCxnSpPr>
          <p:nvPr/>
        </p:nvCxnSpPr>
        <p:spPr>
          <a:xfrm flipH="1">
            <a:off x="6978315" y="3807383"/>
            <a:ext cx="1754298" cy="353046"/>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42072F4-FA71-418C-F4AD-DE178BA4BC68}"/>
              </a:ext>
            </a:extLst>
          </p:cNvPr>
          <p:cNvCxnSpPr>
            <a:cxnSpLocks/>
          </p:cNvCxnSpPr>
          <p:nvPr/>
        </p:nvCxnSpPr>
        <p:spPr>
          <a:xfrm flipH="1" flipV="1">
            <a:off x="6605059" y="4476947"/>
            <a:ext cx="2117324" cy="86849"/>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6C95DB1-9958-02BD-13DE-CF02E0E48E28}"/>
              </a:ext>
            </a:extLst>
          </p:cNvPr>
          <p:cNvCxnSpPr>
            <a:cxnSpLocks/>
          </p:cNvCxnSpPr>
          <p:nvPr/>
        </p:nvCxnSpPr>
        <p:spPr>
          <a:xfrm flipH="1">
            <a:off x="6858281" y="2335084"/>
            <a:ext cx="11395" cy="55416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FE0F472-FAD9-6644-9C92-46D2DFAACE6C}"/>
              </a:ext>
            </a:extLst>
          </p:cNvPr>
          <p:cNvCxnSpPr>
            <a:cxnSpLocks/>
          </p:cNvCxnSpPr>
          <p:nvPr/>
        </p:nvCxnSpPr>
        <p:spPr>
          <a:xfrm flipH="1">
            <a:off x="6894989" y="3794288"/>
            <a:ext cx="11395" cy="55416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6C89A84-3583-C8F8-4218-F5A4D9AD1B17}"/>
              </a:ext>
            </a:extLst>
          </p:cNvPr>
          <p:cNvCxnSpPr>
            <a:cxnSpLocks/>
          </p:cNvCxnSpPr>
          <p:nvPr/>
        </p:nvCxnSpPr>
        <p:spPr>
          <a:xfrm flipH="1">
            <a:off x="6894989" y="4559038"/>
            <a:ext cx="11395" cy="55416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7728748-C2E5-5F14-41C6-79CC32BE6A0A}"/>
              </a:ext>
            </a:extLst>
          </p:cNvPr>
          <p:cNvCxnSpPr>
            <a:cxnSpLocks/>
          </p:cNvCxnSpPr>
          <p:nvPr/>
        </p:nvCxnSpPr>
        <p:spPr>
          <a:xfrm flipH="1">
            <a:off x="6705939" y="5909671"/>
            <a:ext cx="177968" cy="52064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7D0E60B-6E19-0CB7-CDBC-9F73386F396A}"/>
              </a:ext>
            </a:extLst>
          </p:cNvPr>
          <p:cNvCxnSpPr>
            <a:cxnSpLocks/>
          </p:cNvCxnSpPr>
          <p:nvPr/>
        </p:nvCxnSpPr>
        <p:spPr>
          <a:xfrm flipH="1">
            <a:off x="5894671" y="6155163"/>
            <a:ext cx="505459" cy="27603"/>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87CA994-9DB3-5207-3C50-0612637537EC}"/>
              </a:ext>
            </a:extLst>
          </p:cNvPr>
          <p:cNvCxnSpPr>
            <a:cxnSpLocks/>
          </p:cNvCxnSpPr>
          <p:nvPr/>
        </p:nvCxnSpPr>
        <p:spPr>
          <a:xfrm flipH="1">
            <a:off x="5171403" y="6162936"/>
            <a:ext cx="505459" cy="27603"/>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3BD75A6-E874-5852-916C-D25B3EE5726A}"/>
              </a:ext>
            </a:extLst>
          </p:cNvPr>
          <p:cNvCxnSpPr>
            <a:cxnSpLocks/>
          </p:cNvCxnSpPr>
          <p:nvPr/>
        </p:nvCxnSpPr>
        <p:spPr>
          <a:xfrm flipV="1">
            <a:off x="4941204" y="5497098"/>
            <a:ext cx="0" cy="512653"/>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8ABB2F0-7551-F1A6-2502-12244CFFA0FA}"/>
              </a:ext>
            </a:extLst>
          </p:cNvPr>
          <p:cNvCxnSpPr>
            <a:cxnSpLocks/>
          </p:cNvCxnSpPr>
          <p:nvPr/>
        </p:nvCxnSpPr>
        <p:spPr>
          <a:xfrm flipV="1">
            <a:off x="4941204" y="4827006"/>
            <a:ext cx="0" cy="512653"/>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5762A74-684F-AABD-33CF-84BBABC8B20D}"/>
              </a:ext>
            </a:extLst>
          </p:cNvPr>
          <p:cNvCxnSpPr>
            <a:cxnSpLocks/>
          </p:cNvCxnSpPr>
          <p:nvPr/>
        </p:nvCxnSpPr>
        <p:spPr>
          <a:xfrm flipV="1">
            <a:off x="4941204" y="4174622"/>
            <a:ext cx="0" cy="512653"/>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7684BC34-D6A7-A399-527A-007C4EEE433E}"/>
              </a:ext>
            </a:extLst>
          </p:cNvPr>
          <p:cNvCxnSpPr>
            <a:cxnSpLocks/>
          </p:cNvCxnSpPr>
          <p:nvPr/>
        </p:nvCxnSpPr>
        <p:spPr>
          <a:xfrm flipV="1">
            <a:off x="4954808" y="3509530"/>
            <a:ext cx="0" cy="512653"/>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F02FFC2-7FEA-6C81-7054-0E7690212303}"/>
              </a:ext>
            </a:extLst>
          </p:cNvPr>
          <p:cNvCxnSpPr>
            <a:cxnSpLocks/>
          </p:cNvCxnSpPr>
          <p:nvPr/>
        </p:nvCxnSpPr>
        <p:spPr>
          <a:xfrm flipV="1">
            <a:off x="4939383" y="2864281"/>
            <a:ext cx="0" cy="512653"/>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DAC960C-C2E9-379E-0E26-9F1F3ECDC2B5}"/>
              </a:ext>
            </a:extLst>
          </p:cNvPr>
          <p:cNvCxnSpPr>
            <a:cxnSpLocks/>
          </p:cNvCxnSpPr>
          <p:nvPr/>
        </p:nvCxnSpPr>
        <p:spPr>
          <a:xfrm flipV="1">
            <a:off x="4936652" y="1881935"/>
            <a:ext cx="0" cy="512653"/>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0D1488C-33E7-393E-3C82-E14614DC7F2F}"/>
              </a:ext>
            </a:extLst>
          </p:cNvPr>
          <p:cNvCxnSpPr>
            <a:cxnSpLocks/>
          </p:cNvCxnSpPr>
          <p:nvPr/>
        </p:nvCxnSpPr>
        <p:spPr>
          <a:xfrm>
            <a:off x="4926752" y="1516948"/>
            <a:ext cx="489301"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FBFA0B4-9986-6310-A1A5-292B1383BA3C}"/>
              </a:ext>
            </a:extLst>
          </p:cNvPr>
          <p:cNvCxnSpPr>
            <a:cxnSpLocks/>
          </p:cNvCxnSpPr>
          <p:nvPr/>
        </p:nvCxnSpPr>
        <p:spPr>
          <a:xfrm>
            <a:off x="6079758" y="1516948"/>
            <a:ext cx="489301"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7BC1C155-7A17-B22D-1401-1F58FF86841D}"/>
              </a:ext>
            </a:extLst>
          </p:cNvPr>
          <p:cNvCxnSpPr>
            <a:cxnSpLocks/>
          </p:cNvCxnSpPr>
          <p:nvPr/>
        </p:nvCxnSpPr>
        <p:spPr>
          <a:xfrm>
            <a:off x="6869676" y="1516948"/>
            <a:ext cx="0" cy="621313"/>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1B25161-EDD0-139A-47B2-234A1D22BD61}"/>
              </a:ext>
            </a:extLst>
          </p:cNvPr>
          <p:cNvCxnSpPr>
            <a:cxnSpLocks/>
          </p:cNvCxnSpPr>
          <p:nvPr/>
        </p:nvCxnSpPr>
        <p:spPr>
          <a:xfrm flipH="1">
            <a:off x="6894989" y="3058235"/>
            <a:ext cx="11395" cy="55416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6A4C85A-FB76-8045-CDE3-1F55C4ECEB01}"/>
              </a:ext>
            </a:extLst>
          </p:cNvPr>
          <p:cNvCxnSpPr>
            <a:cxnSpLocks/>
          </p:cNvCxnSpPr>
          <p:nvPr/>
        </p:nvCxnSpPr>
        <p:spPr>
          <a:xfrm flipH="1">
            <a:off x="6887049" y="5243166"/>
            <a:ext cx="11395" cy="55416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61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500"/>
                                        <p:tgtEl>
                                          <p:spTgt spid="5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fade">
                                      <p:cBhvr>
                                        <p:cTn id="47" dur="500"/>
                                        <p:tgtEl>
                                          <p:spTgt spid="79"/>
                                        </p:tgtEl>
                                      </p:cBhvr>
                                    </p:animEffect>
                                  </p:childTnLst>
                                </p:cTn>
                              </p:par>
                              <p:par>
                                <p:cTn id="48" presetID="10" presetClass="entr" presetSubtype="0" fill="hold" nodeType="withEffect">
                                  <p:stCondLst>
                                    <p:cond delay="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500"/>
                                        <p:tgtEl>
                                          <p:spTgt spid="80"/>
                                        </p:tgtEl>
                                      </p:cBhvr>
                                    </p:animEffect>
                                  </p:childTnLst>
                                </p:cTn>
                              </p:par>
                              <p:par>
                                <p:cTn id="51" presetID="10" presetClass="entr" presetSubtype="0" fill="hold" nodeType="withEffect">
                                  <p:stCondLst>
                                    <p:cond delay="0"/>
                                  </p:stCondLst>
                                  <p:childTnLst>
                                    <p:set>
                                      <p:cBhvr>
                                        <p:cTn id="52" dur="1" fill="hold">
                                          <p:stCondLst>
                                            <p:cond delay="0"/>
                                          </p:stCondLst>
                                        </p:cTn>
                                        <p:tgtEl>
                                          <p:spTgt spid="58"/>
                                        </p:tgtEl>
                                        <p:attrNameLst>
                                          <p:attrName>style.visibility</p:attrName>
                                        </p:attrNameLst>
                                      </p:cBhvr>
                                      <p:to>
                                        <p:strVal val="visible"/>
                                      </p:to>
                                    </p:set>
                                    <p:animEffect transition="in" filter="fade">
                                      <p:cBhvr>
                                        <p:cTn id="53" dur="500"/>
                                        <p:tgtEl>
                                          <p:spTgt spid="58"/>
                                        </p:tgtEl>
                                      </p:cBhvr>
                                    </p:animEffect>
                                  </p:childTnLst>
                                </p:cTn>
                              </p:par>
                              <p:par>
                                <p:cTn id="54" presetID="10" presetClass="entr" presetSubtype="0" fill="hold" nodeType="withEffect">
                                  <p:stCondLst>
                                    <p:cond delay="0"/>
                                  </p:stCondLst>
                                  <p:childTnLst>
                                    <p:set>
                                      <p:cBhvr>
                                        <p:cTn id="55" dur="1" fill="hold">
                                          <p:stCondLst>
                                            <p:cond delay="0"/>
                                          </p:stCondLst>
                                        </p:cTn>
                                        <p:tgtEl>
                                          <p:spTgt spid="82"/>
                                        </p:tgtEl>
                                        <p:attrNameLst>
                                          <p:attrName>style.visibility</p:attrName>
                                        </p:attrNameLst>
                                      </p:cBhvr>
                                      <p:to>
                                        <p:strVal val="visible"/>
                                      </p:to>
                                    </p:set>
                                    <p:animEffect transition="in" filter="fade">
                                      <p:cBhvr>
                                        <p:cTn id="56" dur="500"/>
                                        <p:tgtEl>
                                          <p:spTgt spid="82"/>
                                        </p:tgtEl>
                                      </p:cBhvr>
                                    </p:animEffect>
                                  </p:childTnLst>
                                </p:cTn>
                              </p:par>
                              <p:par>
                                <p:cTn id="57" presetID="10"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par>
                                <p:cTn id="60" presetID="10" presetClass="entr" presetSubtype="0" fill="hold" nodeType="with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par>
                                <p:cTn id="66" presetID="10" presetClass="entr" presetSubtype="0" fill="hold" nodeType="with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fade">
                                      <p:cBhvr>
                                        <p:cTn id="68" dur="500"/>
                                        <p:tgtEl>
                                          <p:spTgt spid="62"/>
                                        </p:tgtEl>
                                      </p:cBhvr>
                                    </p:animEffect>
                                  </p:childTnLst>
                                </p:cTn>
                              </p:par>
                              <p:par>
                                <p:cTn id="69" presetID="10" presetClass="entr" presetSubtype="0" fill="hold" nodeType="with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fade">
                                      <p:cBhvr>
                                        <p:cTn id="71" dur="500"/>
                                        <p:tgtEl>
                                          <p:spTgt spid="67"/>
                                        </p:tgtEl>
                                      </p:cBhvr>
                                    </p:animEffect>
                                  </p:childTnLst>
                                </p:cTn>
                              </p:par>
                              <p:par>
                                <p:cTn id="72" presetID="10" presetClass="entr" presetSubtype="0" fill="hold" nodeType="withEffect">
                                  <p:stCondLst>
                                    <p:cond delay="0"/>
                                  </p:stCondLst>
                                  <p:childTnLst>
                                    <p:set>
                                      <p:cBhvr>
                                        <p:cTn id="73" dur="1" fill="hold">
                                          <p:stCondLst>
                                            <p:cond delay="0"/>
                                          </p:stCondLst>
                                        </p:cTn>
                                        <p:tgtEl>
                                          <p:spTgt spid="69"/>
                                        </p:tgtEl>
                                        <p:attrNameLst>
                                          <p:attrName>style.visibility</p:attrName>
                                        </p:attrNameLst>
                                      </p:cBhvr>
                                      <p:to>
                                        <p:strVal val="visible"/>
                                      </p:to>
                                    </p:set>
                                    <p:animEffect transition="in" filter="fade">
                                      <p:cBhvr>
                                        <p:cTn id="74" dur="500"/>
                                        <p:tgtEl>
                                          <p:spTgt spid="69"/>
                                        </p:tgtEl>
                                      </p:cBhvr>
                                    </p:animEffect>
                                  </p:childTnLst>
                                </p:cTn>
                              </p:par>
                              <p:par>
                                <p:cTn id="75" presetID="10" presetClass="entr" presetSubtype="0" fill="hold" nodeType="withEffect">
                                  <p:stCondLst>
                                    <p:cond delay="0"/>
                                  </p:stCondLst>
                                  <p:childTnLst>
                                    <p:set>
                                      <p:cBhvr>
                                        <p:cTn id="76" dur="1" fill="hold">
                                          <p:stCondLst>
                                            <p:cond delay="0"/>
                                          </p:stCondLst>
                                        </p:cTn>
                                        <p:tgtEl>
                                          <p:spTgt spid="70"/>
                                        </p:tgtEl>
                                        <p:attrNameLst>
                                          <p:attrName>style.visibility</p:attrName>
                                        </p:attrNameLst>
                                      </p:cBhvr>
                                      <p:to>
                                        <p:strVal val="visible"/>
                                      </p:to>
                                    </p:set>
                                    <p:animEffect transition="in" filter="fade">
                                      <p:cBhvr>
                                        <p:cTn id="77" dur="500"/>
                                        <p:tgtEl>
                                          <p:spTgt spid="70"/>
                                        </p:tgtEl>
                                      </p:cBhvr>
                                    </p:animEffect>
                                  </p:childTnLst>
                                </p:cTn>
                              </p:par>
                              <p:par>
                                <p:cTn id="78" presetID="10" presetClass="entr" presetSubtype="0" fill="hold" nodeType="withEffect">
                                  <p:stCondLst>
                                    <p:cond delay="0"/>
                                  </p:stCondLst>
                                  <p:childTnLst>
                                    <p:set>
                                      <p:cBhvr>
                                        <p:cTn id="79" dur="1" fill="hold">
                                          <p:stCondLst>
                                            <p:cond delay="0"/>
                                          </p:stCondLst>
                                        </p:cTn>
                                        <p:tgtEl>
                                          <p:spTgt spid="72"/>
                                        </p:tgtEl>
                                        <p:attrNameLst>
                                          <p:attrName>style.visibility</p:attrName>
                                        </p:attrNameLst>
                                      </p:cBhvr>
                                      <p:to>
                                        <p:strVal val="visible"/>
                                      </p:to>
                                    </p:set>
                                    <p:animEffect transition="in" filter="fade">
                                      <p:cBhvr>
                                        <p:cTn id="80" dur="500"/>
                                        <p:tgtEl>
                                          <p:spTgt spid="72"/>
                                        </p:tgtEl>
                                      </p:cBhvr>
                                    </p:animEffect>
                                  </p:childTnLst>
                                </p:cTn>
                              </p:par>
                              <p:par>
                                <p:cTn id="81" presetID="10" presetClass="entr" presetSubtype="0" fill="hold" nodeType="withEffect">
                                  <p:stCondLst>
                                    <p:cond delay="0"/>
                                  </p:stCondLst>
                                  <p:childTnLst>
                                    <p:set>
                                      <p:cBhvr>
                                        <p:cTn id="82" dur="1" fill="hold">
                                          <p:stCondLst>
                                            <p:cond delay="0"/>
                                          </p:stCondLst>
                                        </p:cTn>
                                        <p:tgtEl>
                                          <p:spTgt spid="73"/>
                                        </p:tgtEl>
                                        <p:attrNameLst>
                                          <p:attrName>style.visibility</p:attrName>
                                        </p:attrNameLst>
                                      </p:cBhvr>
                                      <p:to>
                                        <p:strVal val="visible"/>
                                      </p:to>
                                    </p:set>
                                    <p:animEffect transition="in" filter="fade">
                                      <p:cBhvr>
                                        <p:cTn id="83" dur="500"/>
                                        <p:tgtEl>
                                          <p:spTgt spid="73"/>
                                        </p:tgtEl>
                                      </p:cBhvr>
                                    </p:animEffect>
                                  </p:childTnLst>
                                </p:cTn>
                              </p:par>
                              <p:par>
                                <p:cTn id="84" presetID="10" presetClass="entr" presetSubtype="0" fill="hold" nodeType="withEffect">
                                  <p:stCondLst>
                                    <p:cond delay="0"/>
                                  </p:stCondLst>
                                  <p:childTnLst>
                                    <p:set>
                                      <p:cBhvr>
                                        <p:cTn id="85" dur="1" fill="hold">
                                          <p:stCondLst>
                                            <p:cond delay="0"/>
                                          </p:stCondLst>
                                        </p:cTn>
                                        <p:tgtEl>
                                          <p:spTgt spid="74"/>
                                        </p:tgtEl>
                                        <p:attrNameLst>
                                          <p:attrName>style.visibility</p:attrName>
                                        </p:attrNameLst>
                                      </p:cBhvr>
                                      <p:to>
                                        <p:strVal val="visible"/>
                                      </p:to>
                                    </p:set>
                                    <p:animEffect transition="in" filter="fade">
                                      <p:cBhvr>
                                        <p:cTn id="86" dur="500"/>
                                        <p:tgtEl>
                                          <p:spTgt spid="74"/>
                                        </p:tgtEl>
                                      </p:cBhvr>
                                    </p:animEffect>
                                  </p:childTnLst>
                                </p:cTn>
                              </p:par>
                              <p:par>
                                <p:cTn id="87" presetID="10" presetClass="entr" presetSubtype="0" fill="hold" nodeType="withEffect">
                                  <p:stCondLst>
                                    <p:cond delay="0"/>
                                  </p:stCondLst>
                                  <p:childTnLst>
                                    <p:set>
                                      <p:cBhvr>
                                        <p:cTn id="88" dur="1" fill="hold">
                                          <p:stCondLst>
                                            <p:cond delay="0"/>
                                          </p:stCondLst>
                                        </p:cTn>
                                        <p:tgtEl>
                                          <p:spTgt spid="75"/>
                                        </p:tgtEl>
                                        <p:attrNameLst>
                                          <p:attrName>style.visibility</p:attrName>
                                        </p:attrNameLst>
                                      </p:cBhvr>
                                      <p:to>
                                        <p:strVal val="visible"/>
                                      </p:to>
                                    </p:set>
                                    <p:animEffect transition="in" filter="fade">
                                      <p:cBhvr>
                                        <p:cTn id="89" dur="500"/>
                                        <p:tgtEl>
                                          <p:spTgt spid="75"/>
                                        </p:tgtEl>
                                      </p:cBhvr>
                                    </p:animEffect>
                                  </p:childTnLst>
                                </p:cTn>
                              </p:par>
                              <p:par>
                                <p:cTn id="90" presetID="10" presetClass="entr" presetSubtype="0" fill="hold" nodeType="withEffect">
                                  <p:stCondLst>
                                    <p:cond delay="0"/>
                                  </p:stCondLst>
                                  <p:childTnLst>
                                    <p:set>
                                      <p:cBhvr>
                                        <p:cTn id="91" dur="1" fill="hold">
                                          <p:stCondLst>
                                            <p:cond delay="0"/>
                                          </p:stCondLst>
                                        </p:cTn>
                                        <p:tgtEl>
                                          <p:spTgt spid="76"/>
                                        </p:tgtEl>
                                        <p:attrNameLst>
                                          <p:attrName>style.visibility</p:attrName>
                                        </p:attrNameLst>
                                      </p:cBhvr>
                                      <p:to>
                                        <p:strVal val="visible"/>
                                      </p:to>
                                    </p:set>
                                    <p:animEffect transition="in" filter="fade">
                                      <p:cBhvr>
                                        <p:cTn id="92" dur="500"/>
                                        <p:tgtEl>
                                          <p:spTgt spid="76"/>
                                        </p:tgtEl>
                                      </p:cBhvr>
                                    </p:animEffect>
                                  </p:childTnLst>
                                </p:cTn>
                              </p:par>
                              <p:par>
                                <p:cTn id="93" presetID="10" presetClass="entr" presetSubtype="0" fill="hold" nodeType="withEffect">
                                  <p:stCondLst>
                                    <p:cond delay="0"/>
                                  </p:stCondLst>
                                  <p:childTnLst>
                                    <p:set>
                                      <p:cBhvr>
                                        <p:cTn id="94" dur="1" fill="hold">
                                          <p:stCondLst>
                                            <p:cond delay="0"/>
                                          </p:stCondLst>
                                        </p:cTn>
                                        <p:tgtEl>
                                          <p:spTgt spid="77"/>
                                        </p:tgtEl>
                                        <p:attrNameLst>
                                          <p:attrName>style.visibility</p:attrName>
                                        </p:attrNameLst>
                                      </p:cBhvr>
                                      <p:to>
                                        <p:strVal val="visible"/>
                                      </p:to>
                                    </p:set>
                                    <p:animEffect transition="in" filter="fade">
                                      <p:cBhvr>
                                        <p:cTn id="95"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5" name="Google Shape;106;p2">
            <a:extLst>
              <a:ext uri="{FF2B5EF4-FFF2-40B4-BE49-F238E27FC236}">
                <a16:creationId xmlns:a16="http://schemas.microsoft.com/office/drawing/2014/main" id="{A4A57FFC-627C-CA42-9E35-EF59687AD6FD}"/>
              </a:ext>
            </a:extLst>
          </p:cNvPr>
          <p:cNvSpPr txBox="1"/>
          <p:nvPr/>
        </p:nvSpPr>
        <p:spPr>
          <a:xfrm>
            <a:off x="347637" y="888992"/>
            <a:ext cx="10763426" cy="5632271"/>
          </a:xfrm>
          <a:prstGeom prst="rect">
            <a:avLst/>
          </a:prstGeom>
          <a:solidFill>
            <a:schemeClr val="accent3">
              <a:lumMod val="60000"/>
              <a:lumOff val="40000"/>
            </a:schemeClr>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GB" sz="2400" b="1" i="1" u="none" strike="noStrike" cap="none">
                <a:solidFill>
                  <a:schemeClr val="dk1"/>
                </a:solidFill>
                <a:latin typeface="Century Gothic"/>
                <a:ea typeface="Century Gothic"/>
                <a:cs typeface="Century Gothic"/>
                <a:sym typeface="Century Gothic"/>
              </a:rPr>
              <a:t>Higher Tier only</a:t>
            </a:r>
          </a:p>
          <a:p>
            <a:pPr marL="0" marR="0" lvl="0" indent="0" algn="r" rtl="0">
              <a:lnSpc>
                <a:spcPct val="100000"/>
              </a:lnSpc>
              <a:spcBef>
                <a:spcPts val="0"/>
              </a:spcBef>
              <a:spcAft>
                <a:spcPts val="0"/>
              </a:spcAft>
              <a:buClr>
                <a:srgbClr val="000000"/>
              </a:buClr>
              <a:buSzPts val="2400"/>
              <a:buFont typeface="Arial"/>
              <a:buNone/>
            </a:pPr>
            <a:endParaRPr lang="en-GB" sz="2400" b="1" i="1">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1">
                <a:solidFill>
                  <a:schemeClr val="dk1"/>
                </a:solidFill>
                <a:latin typeface="Century Gothic"/>
                <a:ea typeface="Century Gothic"/>
                <a:cs typeface="Century Gothic"/>
                <a:sym typeface="Century Gothic"/>
              </a:rPr>
              <a:t>At the anode (+)</a:t>
            </a:r>
          </a:p>
          <a:p>
            <a:pPr marL="342900" marR="0" lvl="0" indent="-342900" algn="l" rtl="0">
              <a:lnSpc>
                <a:spcPct val="100000"/>
              </a:lnSpc>
              <a:spcBef>
                <a:spcPts val="0"/>
              </a:spcBef>
              <a:spcAft>
                <a:spcPts val="0"/>
              </a:spcAft>
              <a:buClr>
                <a:schemeClr val="dk1"/>
              </a:buClr>
              <a:buSzPts val="2400"/>
              <a:buFont typeface="Arial" panose="020B0604020202020204" pitchFamily="34" charset="0"/>
              <a:buChar char="•"/>
            </a:pPr>
            <a:r>
              <a:rPr lang="en-GB" sz="2400">
                <a:solidFill>
                  <a:schemeClr val="dk1"/>
                </a:solidFill>
                <a:latin typeface="Century Gothic"/>
                <a:ea typeface="Century Gothic"/>
                <a:cs typeface="Century Gothic"/>
                <a:sym typeface="Century Gothic"/>
              </a:rPr>
              <a:t>anions (negative ions) are discharged</a:t>
            </a:r>
          </a:p>
          <a:p>
            <a:pPr marL="342900" marR="0" lvl="0" indent="-342900" algn="l" rtl="0">
              <a:lnSpc>
                <a:spcPct val="100000"/>
              </a:lnSpc>
              <a:spcBef>
                <a:spcPts val="0"/>
              </a:spcBef>
              <a:spcAft>
                <a:spcPts val="0"/>
              </a:spcAft>
              <a:buClr>
                <a:schemeClr val="dk1"/>
              </a:buClr>
              <a:buSzPts val="2400"/>
              <a:buFont typeface="Arial" panose="020B0604020202020204" pitchFamily="34" charset="0"/>
              <a:buChar char="•"/>
            </a:pPr>
            <a:r>
              <a:rPr lang="en-GB" sz="2400">
                <a:solidFill>
                  <a:schemeClr val="dk1"/>
                </a:solidFill>
                <a:latin typeface="Century Gothic"/>
                <a:ea typeface="Century Gothic"/>
                <a:cs typeface="Century Gothic"/>
                <a:sym typeface="Century Gothic"/>
              </a:rPr>
              <a:t>they </a:t>
            </a:r>
            <a:r>
              <a:rPr lang="en-GB" sz="2400" b="1">
                <a:solidFill>
                  <a:schemeClr val="dk1"/>
                </a:solidFill>
                <a:latin typeface="Century Gothic"/>
                <a:ea typeface="Century Gothic"/>
                <a:cs typeface="Century Gothic"/>
                <a:sym typeface="Century Gothic"/>
              </a:rPr>
              <a:t>lose</a:t>
            </a:r>
            <a:r>
              <a:rPr lang="en-GB" sz="2400">
                <a:solidFill>
                  <a:schemeClr val="dk1"/>
                </a:solidFill>
                <a:latin typeface="Century Gothic"/>
                <a:ea typeface="Century Gothic"/>
                <a:cs typeface="Century Gothic"/>
                <a:sym typeface="Century Gothic"/>
              </a:rPr>
              <a:t> electrons</a:t>
            </a:r>
          </a:p>
          <a:p>
            <a:pPr marL="342900" marR="0" lvl="0" indent="-342900" algn="l" rtl="0">
              <a:lnSpc>
                <a:spcPct val="100000"/>
              </a:lnSpc>
              <a:spcBef>
                <a:spcPts val="0"/>
              </a:spcBef>
              <a:spcAft>
                <a:spcPts val="0"/>
              </a:spcAft>
              <a:buClr>
                <a:schemeClr val="dk1"/>
              </a:buClr>
              <a:buSzPts val="2400"/>
              <a:buFont typeface="Arial" panose="020B0604020202020204" pitchFamily="34" charset="0"/>
              <a:buChar char="•"/>
            </a:pPr>
            <a:r>
              <a:rPr lang="en-GB" sz="2400">
                <a:solidFill>
                  <a:schemeClr val="dk1"/>
                </a:solidFill>
                <a:latin typeface="Century Gothic"/>
                <a:ea typeface="Century Gothic"/>
                <a:cs typeface="Century Gothic"/>
                <a:sym typeface="Century Gothic"/>
              </a:rPr>
              <a:t>they are </a:t>
            </a:r>
            <a:r>
              <a:rPr lang="en-GB" sz="2400" b="1">
                <a:solidFill>
                  <a:schemeClr val="dk1"/>
                </a:solidFill>
                <a:latin typeface="Century Gothic"/>
                <a:ea typeface="Century Gothic"/>
                <a:cs typeface="Century Gothic"/>
                <a:sym typeface="Century Gothic"/>
              </a:rPr>
              <a:t>oxidised</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1">
                <a:solidFill>
                  <a:schemeClr val="dk1"/>
                </a:solidFill>
                <a:latin typeface="Century Gothic"/>
                <a:ea typeface="Century Gothic"/>
                <a:cs typeface="Century Gothic"/>
                <a:sym typeface="Century Gothic"/>
              </a:rPr>
              <a:t>At the </a:t>
            </a:r>
            <a:r>
              <a:rPr lang="en-GB" sz="2400" b="1">
                <a:solidFill>
                  <a:srgbClr val="7030A0"/>
                </a:solidFill>
                <a:latin typeface="Century Gothic"/>
                <a:ea typeface="Century Gothic"/>
                <a:cs typeface="Century Gothic"/>
                <a:sym typeface="Century Gothic"/>
              </a:rPr>
              <a:t>c</a:t>
            </a:r>
            <a:r>
              <a:rPr lang="en-GB" sz="2400" b="1">
                <a:solidFill>
                  <a:schemeClr val="dk1"/>
                </a:solidFill>
                <a:latin typeface="Century Gothic"/>
                <a:ea typeface="Century Gothic"/>
                <a:cs typeface="Century Gothic"/>
                <a:sym typeface="Century Gothic"/>
              </a:rPr>
              <a:t>athode (-)</a:t>
            </a:r>
          </a:p>
          <a:p>
            <a:pPr marL="342900" marR="0" lvl="0" indent="-342900" algn="l" rtl="0">
              <a:lnSpc>
                <a:spcPct val="100000"/>
              </a:lnSpc>
              <a:spcBef>
                <a:spcPts val="0"/>
              </a:spcBef>
              <a:spcAft>
                <a:spcPts val="0"/>
              </a:spcAft>
              <a:buClr>
                <a:schemeClr val="dk1"/>
              </a:buClr>
              <a:buSzPts val="2400"/>
              <a:buFont typeface="Arial" panose="020B0604020202020204" pitchFamily="34" charset="0"/>
              <a:buChar char="•"/>
            </a:pPr>
            <a:r>
              <a:rPr lang="en-GB" sz="2400">
                <a:solidFill>
                  <a:schemeClr val="dk1"/>
                </a:solidFill>
                <a:latin typeface="Century Gothic"/>
                <a:ea typeface="Century Gothic"/>
                <a:cs typeface="Century Gothic"/>
                <a:sym typeface="Century Gothic"/>
              </a:rPr>
              <a:t>cations (positive ions) are discharged</a:t>
            </a:r>
          </a:p>
          <a:p>
            <a:pPr marL="342900" marR="0" lvl="0" indent="-342900" algn="l" rtl="0">
              <a:lnSpc>
                <a:spcPct val="100000"/>
              </a:lnSpc>
              <a:spcBef>
                <a:spcPts val="0"/>
              </a:spcBef>
              <a:spcAft>
                <a:spcPts val="0"/>
              </a:spcAft>
              <a:buClr>
                <a:schemeClr val="dk1"/>
              </a:buClr>
              <a:buSzPts val="2400"/>
              <a:buFont typeface="Arial" panose="020B0604020202020204" pitchFamily="34" charset="0"/>
              <a:buChar char="•"/>
            </a:pPr>
            <a:r>
              <a:rPr lang="en-GB" sz="2400">
                <a:solidFill>
                  <a:schemeClr val="dk1"/>
                </a:solidFill>
                <a:latin typeface="Century Gothic"/>
                <a:ea typeface="Century Gothic"/>
                <a:cs typeface="Century Gothic"/>
                <a:sym typeface="Century Gothic"/>
              </a:rPr>
              <a:t>they </a:t>
            </a:r>
            <a:r>
              <a:rPr lang="en-GB" sz="2400" b="1">
                <a:solidFill>
                  <a:schemeClr val="dk1"/>
                </a:solidFill>
                <a:latin typeface="Century Gothic"/>
                <a:ea typeface="Century Gothic"/>
                <a:cs typeface="Century Gothic"/>
                <a:sym typeface="Century Gothic"/>
              </a:rPr>
              <a:t>gain</a:t>
            </a:r>
            <a:r>
              <a:rPr lang="en-GB" sz="2400">
                <a:solidFill>
                  <a:schemeClr val="dk1"/>
                </a:solidFill>
                <a:latin typeface="Century Gothic"/>
                <a:ea typeface="Century Gothic"/>
                <a:cs typeface="Century Gothic"/>
                <a:sym typeface="Century Gothic"/>
              </a:rPr>
              <a:t> electrons</a:t>
            </a:r>
          </a:p>
          <a:p>
            <a:pPr marL="342900" marR="0" lvl="0" indent="-342900" algn="l" rtl="0">
              <a:lnSpc>
                <a:spcPct val="100000"/>
              </a:lnSpc>
              <a:spcBef>
                <a:spcPts val="0"/>
              </a:spcBef>
              <a:spcAft>
                <a:spcPts val="0"/>
              </a:spcAft>
              <a:buClr>
                <a:schemeClr val="dk1"/>
              </a:buClr>
              <a:buSzPts val="2400"/>
              <a:buFont typeface="Arial" panose="020B0604020202020204" pitchFamily="34" charset="0"/>
              <a:buChar char="•"/>
            </a:pPr>
            <a:r>
              <a:rPr lang="en-GB" sz="2400">
                <a:solidFill>
                  <a:schemeClr val="dk1"/>
                </a:solidFill>
                <a:latin typeface="Century Gothic"/>
                <a:ea typeface="Century Gothic"/>
                <a:cs typeface="Century Gothic"/>
                <a:sym typeface="Century Gothic"/>
              </a:rPr>
              <a:t>they are </a:t>
            </a:r>
            <a:r>
              <a:rPr lang="en-GB" sz="2400" b="1">
                <a:solidFill>
                  <a:schemeClr val="dk1"/>
                </a:solidFill>
                <a:latin typeface="Century Gothic"/>
                <a:ea typeface="Century Gothic"/>
                <a:cs typeface="Century Gothic"/>
                <a:sym typeface="Century Gothic"/>
              </a:rPr>
              <a:t>redu</a:t>
            </a:r>
            <a:r>
              <a:rPr lang="en-GB" sz="2400" b="1">
                <a:solidFill>
                  <a:srgbClr val="7030A0"/>
                </a:solidFill>
                <a:latin typeface="Century Gothic"/>
                <a:ea typeface="Century Gothic"/>
                <a:cs typeface="Century Gothic"/>
                <a:sym typeface="Century Gothic"/>
              </a:rPr>
              <a:t>c</a:t>
            </a:r>
            <a:r>
              <a:rPr lang="en-GB" sz="2400" b="1">
                <a:solidFill>
                  <a:schemeClr val="dk1"/>
                </a:solidFill>
                <a:latin typeface="Century Gothic"/>
                <a:ea typeface="Century Gothic"/>
                <a:cs typeface="Century Gothic"/>
                <a:sym typeface="Century Gothic"/>
              </a:rPr>
              <a:t>ed</a:t>
            </a:r>
          </a:p>
          <a:p>
            <a:pPr marR="0" lvl="0" algn="l" rtl="0">
              <a:lnSpc>
                <a:spcPct val="100000"/>
              </a:lnSpc>
              <a:spcBef>
                <a:spcPts val="0"/>
              </a:spcBef>
              <a:spcAft>
                <a:spcPts val="0"/>
              </a:spcAft>
              <a:buClr>
                <a:schemeClr val="dk1"/>
              </a:buClr>
              <a:buSzPts val="2400"/>
            </a:pPr>
            <a:endParaRPr lang="en-GB" sz="2400" b="0" i="0" u="none" strike="noStrike" cap="none">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a:solidFill>
                <a:schemeClr val="dk1"/>
              </a:solidFill>
              <a:latin typeface="Century Gothic"/>
              <a:ea typeface="Century Gothic"/>
              <a:cs typeface="Century Gothic"/>
              <a:sym typeface="Century Gothic"/>
            </a:endParaRPr>
          </a:p>
        </p:txBody>
      </p:sp>
      <p:sp>
        <p:nvSpPr>
          <p:cNvPr id="14" name="Title 1">
            <a:extLst>
              <a:ext uri="{FF2B5EF4-FFF2-40B4-BE49-F238E27FC236}">
                <a16:creationId xmlns:a16="http://schemas.microsoft.com/office/drawing/2014/main" id="{9BD9C1D7-B8ED-E543-83DA-8DF78AD420BB}"/>
              </a:ext>
            </a:extLst>
          </p:cNvPr>
          <p:cNvSpPr>
            <a:spLocks noGrp="1"/>
          </p:cNvSpPr>
          <p:nvPr>
            <p:ph type="title"/>
          </p:nvPr>
        </p:nvSpPr>
        <p:spPr>
          <a:xfrm>
            <a:off x="491072" y="-4504"/>
            <a:ext cx="10620000" cy="720000"/>
          </a:xfrm>
        </p:spPr>
        <p:txBody>
          <a:bodyPr>
            <a:normAutofit/>
          </a:bodyPr>
          <a:lstStyle/>
          <a:p>
            <a:r>
              <a:rPr lang="en-GB" sz="2800">
                <a:solidFill>
                  <a:schemeClr val="dk1"/>
                </a:solidFill>
                <a:latin typeface="Century Gothic"/>
                <a:sym typeface="Century Gothic"/>
              </a:rPr>
              <a:t>Writing half equations at each electrode</a:t>
            </a:r>
            <a:endParaRPr lang="en-US"/>
          </a:p>
        </p:txBody>
      </p:sp>
      <p:sp>
        <p:nvSpPr>
          <p:cNvPr id="2" name="TextBox 1">
            <a:extLst>
              <a:ext uri="{FF2B5EF4-FFF2-40B4-BE49-F238E27FC236}">
                <a16:creationId xmlns:a16="http://schemas.microsoft.com/office/drawing/2014/main" id="{C17908E5-6904-92AA-874B-896E78E25DAA}"/>
              </a:ext>
            </a:extLst>
          </p:cNvPr>
          <p:cNvSpPr txBox="1"/>
          <p:nvPr/>
        </p:nvSpPr>
        <p:spPr>
          <a:xfrm>
            <a:off x="6974238" y="4133852"/>
            <a:ext cx="2292615" cy="461665"/>
          </a:xfrm>
          <a:prstGeom prst="rect">
            <a:avLst/>
          </a:prstGeom>
          <a:noFill/>
        </p:spPr>
        <p:txBody>
          <a:bodyPr wrap="none" rtlCol="0">
            <a:spAutoFit/>
          </a:bodyPr>
          <a:lstStyle/>
          <a:p>
            <a:r>
              <a:rPr lang="en-GB" sz="2400" b="1" i="1">
                <a:latin typeface="Century Gothic" panose="020B0502020202020204" pitchFamily="34" charset="0"/>
              </a:rPr>
              <a:t>Na</a:t>
            </a:r>
            <a:r>
              <a:rPr lang="en-GB" sz="2400" b="1" i="1" baseline="30000">
                <a:latin typeface="Century Gothic" panose="020B0502020202020204" pitchFamily="34" charset="0"/>
              </a:rPr>
              <a:t>+</a:t>
            </a:r>
            <a:r>
              <a:rPr lang="en-GB" sz="2400" b="1" i="1">
                <a:latin typeface="Century Gothic" panose="020B0502020202020204" pitchFamily="34" charset="0"/>
              </a:rPr>
              <a:t> + e</a:t>
            </a:r>
            <a:r>
              <a:rPr lang="en-GB" sz="2400" b="1" i="1" baseline="30000">
                <a:latin typeface="Century Gothic" panose="020B0502020202020204" pitchFamily="34" charset="0"/>
              </a:rPr>
              <a:t>-</a:t>
            </a:r>
            <a:r>
              <a:rPr lang="en-GB" sz="2400" b="1" i="1">
                <a:latin typeface="Century Gothic" panose="020B0502020202020204" pitchFamily="34" charset="0"/>
              </a:rPr>
              <a:t> </a:t>
            </a:r>
            <a:r>
              <a:rPr lang="en-GB" sz="2400" b="1" i="1" u="none" strike="noStrike" cap="none">
                <a:latin typeface="Century Gothic" panose="020B0502020202020204" pitchFamily="34" charset="0"/>
                <a:ea typeface="Century Gothic"/>
                <a:cs typeface="Century Gothic"/>
                <a:sym typeface="Century Gothic"/>
              </a:rPr>
              <a:t>→ </a:t>
            </a:r>
            <a:r>
              <a:rPr lang="en-GB" sz="2400" b="1" i="1">
                <a:latin typeface="Century Gothic" panose="020B0502020202020204" pitchFamily="34" charset="0"/>
              </a:rPr>
              <a:t>Na</a:t>
            </a:r>
          </a:p>
        </p:txBody>
      </p:sp>
      <p:sp>
        <p:nvSpPr>
          <p:cNvPr id="4" name="TextBox 3">
            <a:extLst>
              <a:ext uri="{FF2B5EF4-FFF2-40B4-BE49-F238E27FC236}">
                <a16:creationId xmlns:a16="http://schemas.microsoft.com/office/drawing/2014/main" id="{54EE6850-CAD9-7AA5-1D24-05F63EF9D933}"/>
              </a:ext>
            </a:extLst>
          </p:cNvPr>
          <p:cNvSpPr txBox="1"/>
          <p:nvPr/>
        </p:nvSpPr>
        <p:spPr>
          <a:xfrm>
            <a:off x="6974238" y="4842645"/>
            <a:ext cx="1846980" cy="461665"/>
          </a:xfrm>
          <a:prstGeom prst="rect">
            <a:avLst/>
          </a:prstGeom>
          <a:noFill/>
        </p:spPr>
        <p:txBody>
          <a:bodyPr wrap="none" rtlCol="0">
            <a:spAutoFit/>
          </a:bodyPr>
          <a:lstStyle/>
          <a:p>
            <a:r>
              <a:rPr lang="en-GB" sz="2400" b="1" i="1">
                <a:latin typeface="Century Gothic" panose="020B0502020202020204" pitchFamily="34" charset="0"/>
              </a:rPr>
              <a:t>Li</a:t>
            </a:r>
            <a:r>
              <a:rPr lang="en-GB" sz="2400" b="1" i="1" baseline="30000">
                <a:latin typeface="Century Gothic" panose="020B0502020202020204" pitchFamily="34" charset="0"/>
              </a:rPr>
              <a:t>+</a:t>
            </a:r>
            <a:r>
              <a:rPr lang="en-GB" sz="2400" b="1" i="1">
                <a:latin typeface="Century Gothic" panose="020B0502020202020204" pitchFamily="34" charset="0"/>
              </a:rPr>
              <a:t> + e</a:t>
            </a:r>
            <a:r>
              <a:rPr lang="en-GB" sz="2400" b="1" i="1" baseline="30000">
                <a:latin typeface="Century Gothic" panose="020B0502020202020204" pitchFamily="34" charset="0"/>
              </a:rPr>
              <a:t>-</a:t>
            </a:r>
            <a:r>
              <a:rPr lang="en-GB" sz="2400" b="1" i="1">
                <a:latin typeface="Century Gothic" panose="020B0502020202020204" pitchFamily="34" charset="0"/>
              </a:rPr>
              <a:t> </a:t>
            </a:r>
            <a:r>
              <a:rPr lang="en-GB" sz="2400" b="1" i="1" u="none" strike="noStrike" cap="none">
                <a:latin typeface="Century Gothic" panose="020B0502020202020204" pitchFamily="34" charset="0"/>
                <a:ea typeface="Century Gothic"/>
                <a:cs typeface="Century Gothic"/>
                <a:sym typeface="Century Gothic"/>
              </a:rPr>
              <a:t>→ Li</a:t>
            </a:r>
            <a:endParaRPr lang="en-GB" sz="2400" b="1" i="1">
              <a:latin typeface="Century Gothic" panose="020B0502020202020204" pitchFamily="34" charset="0"/>
            </a:endParaRPr>
          </a:p>
        </p:txBody>
      </p:sp>
      <p:sp>
        <p:nvSpPr>
          <p:cNvPr id="5" name="TextBox 4">
            <a:extLst>
              <a:ext uri="{FF2B5EF4-FFF2-40B4-BE49-F238E27FC236}">
                <a16:creationId xmlns:a16="http://schemas.microsoft.com/office/drawing/2014/main" id="{02084003-5ECB-3732-8585-E1787E14C5D4}"/>
              </a:ext>
            </a:extLst>
          </p:cNvPr>
          <p:cNvSpPr txBox="1"/>
          <p:nvPr/>
        </p:nvSpPr>
        <p:spPr>
          <a:xfrm>
            <a:off x="6974238" y="5507343"/>
            <a:ext cx="2680542" cy="461665"/>
          </a:xfrm>
          <a:prstGeom prst="rect">
            <a:avLst/>
          </a:prstGeom>
          <a:noFill/>
        </p:spPr>
        <p:txBody>
          <a:bodyPr wrap="none" rtlCol="0">
            <a:spAutoFit/>
          </a:bodyPr>
          <a:lstStyle/>
          <a:p>
            <a:r>
              <a:rPr lang="en-GB" sz="2400" b="1" i="1">
                <a:latin typeface="Century Gothic" panose="020B0502020202020204" pitchFamily="34" charset="0"/>
              </a:rPr>
              <a:t>Mg</a:t>
            </a:r>
            <a:r>
              <a:rPr lang="en-GB" sz="2400" b="1" i="1" baseline="30000">
                <a:latin typeface="Century Gothic" panose="020B0502020202020204" pitchFamily="34" charset="0"/>
              </a:rPr>
              <a:t>2+</a:t>
            </a:r>
            <a:r>
              <a:rPr lang="en-GB" sz="2400" b="1" i="1">
                <a:latin typeface="Century Gothic" panose="020B0502020202020204" pitchFamily="34" charset="0"/>
              </a:rPr>
              <a:t> + 2e</a:t>
            </a:r>
            <a:r>
              <a:rPr lang="en-GB" sz="2400" b="1" i="1" baseline="30000">
                <a:latin typeface="Century Gothic" panose="020B0502020202020204" pitchFamily="34" charset="0"/>
              </a:rPr>
              <a:t>-</a:t>
            </a:r>
            <a:r>
              <a:rPr lang="en-GB" sz="2400" b="1" i="1">
                <a:latin typeface="Century Gothic" panose="020B0502020202020204" pitchFamily="34" charset="0"/>
              </a:rPr>
              <a:t> </a:t>
            </a:r>
            <a:r>
              <a:rPr lang="en-GB" sz="2400" b="1" i="1" u="none" strike="noStrike" cap="none">
                <a:latin typeface="Century Gothic" panose="020B0502020202020204" pitchFamily="34" charset="0"/>
                <a:ea typeface="Century Gothic"/>
                <a:cs typeface="Century Gothic"/>
                <a:sym typeface="Century Gothic"/>
              </a:rPr>
              <a:t>→ Mg</a:t>
            </a:r>
            <a:endParaRPr lang="en-GB" sz="2400" b="1" i="1">
              <a:latin typeface="Century Gothic" panose="020B0502020202020204" pitchFamily="34" charset="0"/>
            </a:endParaRPr>
          </a:p>
        </p:txBody>
      </p:sp>
      <p:sp>
        <p:nvSpPr>
          <p:cNvPr id="6" name="TextBox 5">
            <a:extLst>
              <a:ext uri="{FF2B5EF4-FFF2-40B4-BE49-F238E27FC236}">
                <a16:creationId xmlns:a16="http://schemas.microsoft.com/office/drawing/2014/main" id="{6C7E2BDB-1F0B-0D3E-6BCC-ED03DBA1575D}"/>
              </a:ext>
            </a:extLst>
          </p:cNvPr>
          <p:cNvSpPr txBox="1"/>
          <p:nvPr/>
        </p:nvSpPr>
        <p:spPr>
          <a:xfrm>
            <a:off x="6974238" y="1719219"/>
            <a:ext cx="2236510" cy="461665"/>
          </a:xfrm>
          <a:prstGeom prst="rect">
            <a:avLst/>
          </a:prstGeom>
          <a:noFill/>
        </p:spPr>
        <p:txBody>
          <a:bodyPr wrap="none" rtlCol="0">
            <a:spAutoFit/>
          </a:bodyPr>
          <a:lstStyle/>
          <a:p>
            <a:r>
              <a:rPr lang="en-GB" sz="2400" b="1" i="1">
                <a:latin typeface="Century Gothic" panose="020B0502020202020204" pitchFamily="34" charset="0"/>
              </a:rPr>
              <a:t>2F</a:t>
            </a:r>
            <a:r>
              <a:rPr lang="en-GB" sz="2400" b="1" i="1" baseline="30000">
                <a:latin typeface="Century Gothic" panose="020B0502020202020204" pitchFamily="34" charset="0"/>
              </a:rPr>
              <a:t>-</a:t>
            </a:r>
            <a:r>
              <a:rPr lang="en-GB" sz="2400" b="1" i="1">
                <a:latin typeface="Century Gothic" panose="020B0502020202020204" pitchFamily="34" charset="0"/>
              </a:rPr>
              <a:t> </a:t>
            </a:r>
            <a:r>
              <a:rPr lang="en-GB" sz="2400" b="1" i="1" u="none" strike="noStrike" cap="none">
                <a:latin typeface="Century Gothic" panose="020B0502020202020204" pitchFamily="34" charset="0"/>
                <a:ea typeface="Century Gothic"/>
                <a:cs typeface="Century Gothic"/>
                <a:sym typeface="Century Gothic"/>
              </a:rPr>
              <a:t>→ F</a:t>
            </a:r>
            <a:r>
              <a:rPr lang="en-GB" sz="2400" b="1" i="1" u="none" strike="noStrike" cap="none" baseline="-25000">
                <a:latin typeface="Century Gothic" panose="020B0502020202020204" pitchFamily="34" charset="0"/>
                <a:ea typeface="Century Gothic"/>
                <a:cs typeface="Century Gothic"/>
                <a:sym typeface="Century Gothic"/>
              </a:rPr>
              <a:t>2</a:t>
            </a:r>
            <a:r>
              <a:rPr lang="en-GB" sz="2400" b="1" i="1">
                <a:latin typeface="Century Gothic" panose="020B0502020202020204" pitchFamily="34" charset="0"/>
              </a:rPr>
              <a:t> + 2e</a:t>
            </a:r>
            <a:r>
              <a:rPr lang="en-GB" sz="2400" b="1" i="1" baseline="30000">
                <a:latin typeface="Century Gothic" panose="020B0502020202020204" pitchFamily="34" charset="0"/>
              </a:rPr>
              <a:t>-</a:t>
            </a:r>
            <a:r>
              <a:rPr lang="en-GB" sz="2400" b="1" i="1">
                <a:latin typeface="Century Gothic" panose="020B0502020202020204" pitchFamily="34" charset="0"/>
              </a:rPr>
              <a:t> </a:t>
            </a:r>
          </a:p>
        </p:txBody>
      </p:sp>
      <p:sp>
        <p:nvSpPr>
          <p:cNvPr id="9" name="TextBox 8">
            <a:extLst>
              <a:ext uri="{FF2B5EF4-FFF2-40B4-BE49-F238E27FC236}">
                <a16:creationId xmlns:a16="http://schemas.microsoft.com/office/drawing/2014/main" id="{179AA77B-B7BA-DE82-E244-C331A0D7DE26}"/>
              </a:ext>
            </a:extLst>
          </p:cNvPr>
          <p:cNvSpPr txBox="1"/>
          <p:nvPr/>
        </p:nvSpPr>
        <p:spPr>
          <a:xfrm>
            <a:off x="6974238" y="2383917"/>
            <a:ext cx="2569934" cy="461665"/>
          </a:xfrm>
          <a:prstGeom prst="rect">
            <a:avLst/>
          </a:prstGeom>
          <a:noFill/>
        </p:spPr>
        <p:txBody>
          <a:bodyPr wrap="none" rtlCol="0">
            <a:spAutoFit/>
          </a:bodyPr>
          <a:lstStyle/>
          <a:p>
            <a:r>
              <a:rPr lang="en-GB" sz="2400" b="1" i="1">
                <a:latin typeface="Century Gothic" panose="020B0502020202020204" pitchFamily="34" charset="0"/>
              </a:rPr>
              <a:t>2Cl</a:t>
            </a:r>
            <a:r>
              <a:rPr lang="en-GB" sz="2400" b="1" i="1" baseline="30000">
                <a:latin typeface="Century Gothic" panose="020B0502020202020204" pitchFamily="34" charset="0"/>
              </a:rPr>
              <a:t>-</a:t>
            </a:r>
            <a:r>
              <a:rPr lang="en-GB" sz="2400" b="1" i="1">
                <a:latin typeface="Century Gothic" panose="020B0502020202020204" pitchFamily="34" charset="0"/>
              </a:rPr>
              <a:t> </a:t>
            </a:r>
            <a:r>
              <a:rPr lang="en-GB" sz="2400" b="1" i="1" u="none" strike="noStrike" cap="none">
                <a:latin typeface="Century Gothic" panose="020B0502020202020204" pitchFamily="34" charset="0"/>
                <a:ea typeface="Century Gothic"/>
                <a:cs typeface="Century Gothic"/>
                <a:sym typeface="Century Gothic"/>
              </a:rPr>
              <a:t>→ Cl</a:t>
            </a:r>
            <a:r>
              <a:rPr lang="en-GB" sz="2400" b="1" i="1" u="none" strike="noStrike" cap="none" baseline="-25000">
                <a:latin typeface="Century Gothic" panose="020B0502020202020204" pitchFamily="34" charset="0"/>
                <a:ea typeface="Century Gothic"/>
                <a:cs typeface="Century Gothic"/>
                <a:sym typeface="Century Gothic"/>
              </a:rPr>
              <a:t>2</a:t>
            </a:r>
            <a:r>
              <a:rPr lang="en-GB" sz="2400" b="1" i="1">
                <a:latin typeface="Century Gothic" panose="020B0502020202020204" pitchFamily="34" charset="0"/>
              </a:rPr>
              <a:t> + 2e</a:t>
            </a:r>
            <a:r>
              <a:rPr lang="en-GB" sz="2400" b="1" i="1" baseline="30000">
                <a:latin typeface="Century Gothic" panose="020B0502020202020204" pitchFamily="34" charset="0"/>
              </a:rPr>
              <a:t>-</a:t>
            </a:r>
            <a:r>
              <a:rPr lang="en-GB" sz="2400" b="1" i="1">
                <a:latin typeface="Century Gothic" panose="020B0502020202020204" pitchFamily="34" charset="0"/>
              </a:rPr>
              <a:t> </a:t>
            </a:r>
          </a:p>
        </p:txBody>
      </p:sp>
      <p:sp>
        <p:nvSpPr>
          <p:cNvPr id="10" name="TextBox 9">
            <a:extLst>
              <a:ext uri="{FF2B5EF4-FFF2-40B4-BE49-F238E27FC236}">
                <a16:creationId xmlns:a16="http://schemas.microsoft.com/office/drawing/2014/main" id="{93302C2A-43DF-CA57-6991-C1F9EBC8F458}"/>
              </a:ext>
            </a:extLst>
          </p:cNvPr>
          <p:cNvSpPr txBox="1"/>
          <p:nvPr/>
        </p:nvSpPr>
        <p:spPr>
          <a:xfrm>
            <a:off x="6974238" y="3070662"/>
            <a:ext cx="2573140" cy="461665"/>
          </a:xfrm>
          <a:prstGeom prst="rect">
            <a:avLst/>
          </a:prstGeom>
          <a:noFill/>
        </p:spPr>
        <p:txBody>
          <a:bodyPr wrap="none" rtlCol="0">
            <a:spAutoFit/>
          </a:bodyPr>
          <a:lstStyle/>
          <a:p>
            <a:r>
              <a:rPr lang="en-GB" sz="2400" b="1" i="1">
                <a:latin typeface="Century Gothic" panose="020B0502020202020204" pitchFamily="34" charset="0"/>
              </a:rPr>
              <a:t>2O</a:t>
            </a:r>
            <a:r>
              <a:rPr lang="en-GB" sz="2400" b="1" i="1" baseline="30000">
                <a:latin typeface="Century Gothic" panose="020B0502020202020204" pitchFamily="34" charset="0"/>
              </a:rPr>
              <a:t>2-</a:t>
            </a:r>
            <a:r>
              <a:rPr lang="en-GB" sz="2400" b="1" i="1">
                <a:latin typeface="Century Gothic" panose="020B0502020202020204" pitchFamily="34" charset="0"/>
              </a:rPr>
              <a:t> </a:t>
            </a:r>
            <a:r>
              <a:rPr lang="en-GB" sz="2400" b="1" i="1" u="none" strike="noStrike" cap="none">
                <a:latin typeface="Century Gothic" panose="020B0502020202020204" pitchFamily="34" charset="0"/>
                <a:ea typeface="Century Gothic"/>
                <a:cs typeface="Century Gothic"/>
                <a:sym typeface="Century Gothic"/>
              </a:rPr>
              <a:t>→ O</a:t>
            </a:r>
            <a:r>
              <a:rPr lang="en-GB" sz="2400" b="1" i="1" u="none" strike="noStrike" cap="none" baseline="-25000">
                <a:latin typeface="Century Gothic" panose="020B0502020202020204" pitchFamily="34" charset="0"/>
                <a:ea typeface="Century Gothic"/>
                <a:cs typeface="Century Gothic"/>
                <a:sym typeface="Century Gothic"/>
              </a:rPr>
              <a:t>2</a:t>
            </a:r>
            <a:r>
              <a:rPr lang="en-GB" sz="2400" b="1" i="1">
                <a:latin typeface="Century Gothic" panose="020B0502020202020204" pitchFamily="34" charset="0"/>
              </a:rPr>
              <a:t> + 4e</a:t>
            </a:r>
            <a:r>
              <a:rPr lang="en-GB" sz="2400" b="1" i="1" baseline="30000">
                <a:latin typeface="Century Gothic" panose="020B0502020202020204" pitchFamily="34" charset="0"/>
              </a:rPr>
              <a:t>-</a:t>
            </a:r>
            <a:r>
              <a:rPr lang="en-GB" sz="2400" b="1" i="1">
                <a:latin typeface="Century Gothic" panose="020B0502020202020204" pitchFamily="34" charset="0"/>
              </a:rPr>
              <a:t> </a:t>
            </a:r>
          </a:p>
        </p:txBody>
      </p:sp>
    </p:spTree>
    <p:extLst>
      <p:ext uri="{BB962C8B-B14F-4D97-AF65-F5344CB8AC3E}">
        <p14:creationId xmlns:p14="http://schemas.microsoft.com/office/powerpoint/2010/main" val="274363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3" end="3"/>
                                            </p:txEl>
                                          </p:spTgt>
                                        </p:tgtEl>
                                        <p:attrNameLst>
                                          <p:attrName>style.visibility</p:attrName>
                                        </p:attrNameLst>
                                      </p:cBhvr>
                                      <p:to>
                                        <p:strVal val="visible"/>
                                      </p:to>
                                    </p:set>
                                    <p:animEffect transition="in" filter="fade">
                                      <p:cBhvr>
                                        <p:cTn id="7" dur="500"/>
                                        <p:tgtEl>
                                          <p:spTgt spid="1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4" end="4"/>
                                            </p:txEl>
                                          </p:spTgt>
                                        </p:tgtEl>
                                        <p:attrNameLst>
                                          <p:attrName>style.visibility</p:attrName>
                                        </p:attrNameLst>
                                      </p:cBhvr>
                                      <p:to>
                                        <p:strVal val="visible"/>
                                      </p:to>
                                    </p:set>
                                    <p:animEffect transition="in" filter="fade">
                                      <p:cBhvr>
                                        <p:cTn id="12" dur="500"/>
                                        <p:tgtEl>
                                          <p:spTgt spid="15">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xEl>
                                              <p:pRg st="5" end="5"/>
                                            </p:txEl>
                                          </p:spTgt>
                                        </p:tgtEl>
                                        <p:attrNameLst>
                                          <p:attrName>style.visibility</p:attrName>
                                        </p:attrNameLst>
                                      </p:cBhvr>
                                      <p:to>
                                        <p:strVal val="visible"/>
                                      </p:to>
                                    </p:set>
                                    <p:animEffect transition="in" filter="fade">
                                      <p:cBhvr>
                                        <p:cTn id="17" dur="500"/>
                                        <p:tgtEl>
                                          <p:spTgt spid="15">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xEl>
                                              <p:pRg st="9" end="9"/>
                                            </p:txEl>
                                          </p:spTgt>
                                        </p:tgtEl>
                                        <p:attrNameLst>
                                          <p:attrName>style.visibility</p:attrName>
                                        </p:attrNameLst>
                                      </p:cBhvr>
                                      <p:to>
                                        <p:strVal val="visible"/>
                                      </p:to>
                                    </p:set>
                                    <p:animEffect transition="in" filter="fade">
                                      <p:cBhvr>
                                        <p:cTn id="37" dur="500"/>
                                        <p:tgtEl>
                                          <p:spTgt spid="15">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5">
                                            <p:txEl>
                                              <p:pRg st="10" end="10"/>
                                            </p:txEl>
                                          </p:spTgt>
                                        </p:tgtEl>
                                        <p:attrNameLst>
                                          <p:attrName>style.visibility</p:attrName>
                                        </p:attrNameLst>
                                      </p:cBhvr>
                                      <p:to>
                                        <p:strVal val="visible"/>
                                      </p:to>
                                    </p:set>
                                    <p:animEffect transition="in" filter="fade">
                                      <p:cBhvr>
                                        <p:cTn id="42" dur="500"/>
                                        <p:tgtEl>
                                          <p:spTgt spid="15">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5">
                                            <p:txEl>
                                              <p:pRg st="11" end="11"/>
                                            </p:txEl>
                                          </p:spTgt>
                                        </p:tgtEl>
                                        <p:attrNameLst>
                                          <p:attrName>style.visibility</p:attrName>
                                        </p:attrNameLst>
                                      </p:cBhvr>
                                      <p:to>
                                        <p:strVal val="visible"/>
                                      </p:to>
                                    </p:set>
                                    <p:animEffect transition="in" filter="fade">
                                      <p:cBhvr>
                                        <p:cTn id="47" dur="500"/>
                                        <p:tgtEl>
                                          <p:spTgt spid="15">
                                            <p:txEl>
                                              <p:pRg st="11" end="1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a:xfrm>
            <a:off x="373745" y="299259"/>
            <a:ext cx="10620000" cy="720000"/>
          </a:xfrm>
        </p:spPr>
        <p:txBody>
          <a:bodyPr>
            <a:normAutofit/>
          </a:bodyPr>
          <a:lstStyle/>
          <a:p>
            <a:r>
              <a:rPr lang="en-US" sz="2800">
                <a:latin typeface="Century Gothic" panose="020B0502020202020204" pitchFamily="34" charset="0"/>
              </a:rPr>
              <a:t>Consider the electrolysis of molten sodium chloride.</a:t>
            </a:r>
            <a:endParaRPr lang="en-US" sz="2800" b="1">
              <a:latin typeface="Century Gothic" panose="020B0502020202020204" pitchFamily="34" charset="0"/>
            </a:endParaRPr>
          </a:p>
        </p:txBody>
      </p:sp>
      <p:sp>
        <p:nvSpPr>
          <p:cNvPr id="3" name="Title 1">
            <a:extLst>
              <a:ext uri="{FF2B5EF4-FFF2-40B4-BE49-F238E27FC236}">
                <a16:creationId xmlns:a16="http://schemas.microsoft.com/office/drawing/2014/main" id="{0C4714C5-5269-A5D5-3991-E3AD7E2AAAE9}"/>
              </a:ext>
            </a:extLst>
          </p:cNvPr>
          <p:cNvSpPr txBox="1">
            <a:spLocks/>
          </p:cNvSpPr>
          <p:nvPr/>
        </p:nvSpPr>
        <p:spPr>
          <a:xfrm>
            <a:off x="373745" y="1359501"/>
            <a:ext cx="10620000" cy="720000"/>
          </a:xfrm>
          <a:prstGeom prst="rect">
            <a:avLst/>
          </a:prstGeom>
        </p:spPr>
        <p:txBody>
          <a:bodyPr vert="horz" lIns="0" tIns="0" rIns="0" bIns="0" rtlCol="0" anchor="b" anchorCtr="0">
            <a:normAutofit lnSpcReduction="10000"/>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US" sz="2800">
                <a:latin typeface="Century Gothic" panose="020B0502020202020204" pitchFamily="34" charset="0"/>
              </a:rPr>
              <a:t>With your partner, see how many points you can make that fit into the two categories below:</a:t>
            </a:r>
          </a:p>
        </p:txBody>
      </p:sp>
      <p:sp>
        <p:nvSpPr>
          <p:cNvPr id="4" name="Rectangle 3">
            <a:extLst>
              <a:ext uri="{FF2B5EF4-FFF2-40B4-BE49-F238E27FC236}">
                <a16:creationId xmlns:a16="http://schemas.microsoft.com/office/drawing/2014/main" id="{5A67AC89-E15C-4826-BBA8-F63EF5BDD299}"/>
              </a:ext>
            </a:extLst>
          </p:cNvPr>
          <p:cNvSpPr/>
          <p:nvPr/>
        </p:nvSpPr>
        <p:spPr>
          <a:xfrm>
            <a:off x="373745" y="2275367"/>
            <a:ext cx="4836208" cy="4125433"/>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07D17E28-2F12-94AB-3BAD-A804EC29119A}"/>
              </a:ext>
            </a:extLst>
          </p:cNvPr>
          <p:cNvSpPr/>
          <p:nvPr/>
        </p:nvSpPr>
        <p:spPr>
          <a:xfrm>
            <a:off x="5438387" y="2275367"/>
            <a:ext cx="5782386" cy="4125433"/>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le 1">
            <a:extLst>
              <a:ext uri="{FF2B5EF4-FFF2-40B4-BE49-F238E27FC236}">
                <a16:creationId xmlns:a16="http://schemas.microsoft.com/office/drawing/2014/main" id="{9CC3EDB7-5AC6-3350-719D-994C584B28BD}"/>
              </a:ext>
            </a:extLst>
          </p:cNvPr>
          <p:cNvSpPr txBox="1">
            <a:spLocks/>
          </p:cNvSpPr>
          <p:nvPr/>
        </p:nvSpPr>
        <p:spPr>
          <a:xfrm>
            <a:off x="537179" y="2079501"/>
            <a:ext cx="450934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US" sz="2800" b="0">
                <a:latin typeface="Century Gothic" panose="020B0502020202020204" pitchFamily="34" charset="0"/>
              </a:rPr>
              <a:t>What I would </a:t>
            </a:r>
            <a:r>
              <a:rPr lang="en-US" sz="2800">
                <a:latin typeface="Century Gothic" panose="020B0502020202020204" pitchFamily="34" charset="0"/>
              </a:rPr>
              <a:t>observe</a:t>
            </a:r>
          </a:p>
        </p:txBody>
      </p:sp>
      <p:sp>
        <p:nvSpPr>
          <p:cNvPr id="7" name="Title 1">
            <a:extLst>
              <a:ext uri="{FF2B5EF4-FFF2-40B4-BE49-F238E27FC236}">
                <a16:creationId xmlns:a16="http://schemas.microsoft.com/office/drawing/2014/main" id="{2C476E50-6A21-2C96-1EE6-2E2017694423}"/>
              </a:ext>
            </a:extLst>
          </p:cNvPr>
          <p:cNvSpPr txBox="1">
            <a:spLocks/>
          </p:cNvSpPr>
          <p:nvPr/>
        </p:nvSpPr>
        <p:spPr>
          <a:xfrm>
            <a:off x="5601821" y="2419743"/>
            <a:ext cx="5391924" cy="720000"/>
          </a:xfrm>
          <a:prstGeom prst="rect">
            <a:avLst/>
          </a:prstGeom>
        </p:spPr>
        <p:txBody>
          <a:bodyPr vert="horz" lIns="0" tIns="0" rIns="0" bIns="0" rtlCol="0" anchor="b" anchorCtr="0">
            <a:normAutofit lnSpcReduction="10000"/>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US" sz="2800" b="0">
                <a:latin typeface="Century Gothic" panose="020B0502020202020204" pitchFamily="34" charset="0"/>
              </a:rPr>
              <a:t>What is happening that I </a:t>
            </a:r>
            <a:r>
              <a:rPr lang="en-US" sz="2800">
                <a:latin typeface="Century Gothic" panose="020B0502020202020204" pitchFamily="34" charset="0"/>
              </a:rPr>
              <a:t>could not observe</a:t>
            </a:r>
          </a:p>
        </p:txBody>
      </p:sp>
    </p:spTree>
    <p:extLst>
      <p:ext uri="{BB962C8B-B14F-4D97-AF65-F5344CB8AC3E}">
        <p14:creationId xmlns:p14="http://schemas.microsoft.com/office/powerpoint/2010/main" val="857993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4154984"/>
          </a:xfrm>
          <a:prstGeom prst="rect">
            <a:avLst/>
          </a:prstGeom>
          <a:noFill/>
        </p:spPr>
        <p:txBody>
          <a:bodyPr wrap="square">
            <a:spAutoFit/>
          </a:bodyPr>
          <a:lstStyle/>
          <a:p>
            <a:pPr marL="457200" indent="-457200">
              <a:buAutoNum type="arabicPeriod"/>
            </a:pPr>
            <a:r>
              <a:rPr lang="en-GB" sz="2400">
                <a:latin typeface="Century Gothic" panose="020B0502020202020204" pitchFamily="34" charset="0"/>
              </a:rPr>
              <a:t>Define electrolysis.</a:t>
            </a:r>
          </a:p>
          <a:p>
            <a:pPr marL="457200" indent="-457200">
              <a:buAutoNum type="arabicPeriod"/>
            </a:pPr>
            <a:r>
              <a:rPr lang="en-GB" sz="2400">
                <a:latin typeface="Century Gothic" panose="020B0502020202020204" pitchFamily="34" charset="0"/>
              </a:rPr>
              <a:t>What is an electrolyte?</a:t>
            </a:r>
          </a:p>
          <a:p>
            <a:pPr marL="457200" indent="-457200">
              <a:buAutoNum type="arabicPeriod"/>
            </a:pPr>
            <a:r>
              <a:rPr lang="en-GB" sz="2400">
                <a:latin typeface="Century Gothic" panose="020B0502020202020204" pitchFamily="34" charset="0"/>
              </a:rPr>
              <a:t>What is the positive electrode called?</a:t>
            </a:r>
          </a:p>
          <a:p>
            <a:pPr marL="457200" indent="-457200">
              <a:buAutoNum type="arabicPeriod"/>
            </a:pPr>
            <a:r>
              <a:rPr lang="en-GB" sz="2400">
                <a:latin typeface="Century Gothic" panose="020B0502020202020204" pitchFamily="34" charset="0"/>
              </a:rPr>
              <a:t>What is the negative electrode called?</a:t>
            </a:r>
          </a:p>
          <a:p>
            <a:pPr marL="457200" indent="-457200">
              <a:buAutoNum type="arabicPeriod"/>
            </a:pPr>
            <a:r>
              <a:rPr lang="en-GB" sz="2400">
                <a:latin typeface="Century Gothic" panose="020B0502020202020204" pitchFamily="34" charset="0"/>
              </a:rPr>
              <a:t>Why does an electrolyte have to be a liquid?</a:t>
            </a:r>
          </a:p>
          <a:p>
            <a:pPr marL="457200" indent="-457200">
              <a:buAutoNum type="arabicPeriod"/>
            </a:pPr>
            <a:r>
              <a:rPr lang="en-GB" sz="2400">
                <a:latin typeface="Century Gothic" panose="020B0502020202020204" pitchFamily="34" charset="0"/>
              </a:rPr>
              <a:t>What electrode does a cation move towards?</a:t>
            </a:r>
          </a:p>
          <a:p>
            <a:pPr marL="457200" indent="-457200">
              <a:buAutoNum type="arabicPeriod"/>
            </a:pPr>
            <a:r>
              <a:rPr lang="en-GB" sz="2400">
                <a:latin typeface="Century Gothic" panose="020B0502020202020204" pitchFamily="34" charset="0"/>
              </a:rPr>
              <a:t>What electrode does an anion move towards?</a:t>
            </a:r>
          </a:p>
          <a:p>
            <a:pPr marL="457200" indent="-457200">
              <a:buAutoNum type="arabicPeriod"/>
            </a:pPr>
            <a:r>
              <a:rPr lang="en-GB" sz="2400">
                <a:latin typeface="Century Gothic" panose="020B0502020202020204" pitchFamily="34" charset="0"/>
              </a:rPr>
              <a:t>At which electrode does oxidation take place?</a:t>
            </a:r>
          </a:p>
          <a:p>
            <a:pPr marL="457200" indent="-457200">
              <a:buAutoNum type="arabicPeriod"/>
            </a:pPr>
            <a:r>
              <a:rPr lang="en-GB" sz="2400">
                <a:latin typeface="Century Gothic" panose="020B0502020202020204" pitchFamily="34" charset="0"/>
              </a:rPr>
              <a:t>At which electrode does reduction take place?</a:t>
            </a:r>
          </a:p>
          <a:p>
            <a:pPr marL="457200" indent="-457200">
              <a:buAutoNum type="arabicPeriod"/>
            </a:pPr>
            <a:r>
              <a:rPr lang="en-GB" sz="2400" i="1">
                <a:latin typeface="Century Gothic" panose="020B0502020202020204" pitchFamily="34" charset="0"/>
              </a:rPr>
              <a:t>(HT only) Write a half equation to show what happens when chloride ions are discharged at the anode.</a:t>
            </a:r>
          </a:p>
        </p:txBody>
      </p:sp>
    </p:spTree>
    <p:extLst>
      <p:ext uri="{BB962C8B-B14F-4D97-AF65-F5344CB8AC3E}">
        <p14:creationId xmlns:p14="http://schemas.microsoft.com/office/powerpoint/2010/main" val="353383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4154984"/>
          </a:xfrm>
          <a:prstGeom prst="rect">
            <a:avLst/>
          </a:prstGeom>
          <a:noFill/>
        </p:spPr>
        <p:txBody>
          <a:bodyPr wrap="square">
            <a:spAutoFit/>
          </a:bodyPr>
          <a:lstStyle/>
          <a:p>
            <a:pPr marL="457200" indent="-457200">
              <a:buAutoNum type="arabicPeriod"/>
            </a:pPr>
            <a:r>
              <a:rPr lang="en-GB" sz="2400" b="1">
                <a:solidFill>
                  <a:schemeClr val="accent2">
                    <a:lumMod val="60000"/>
                    <a:lumOff val="40000"/>
                  </a:schemeClr>
                </a:solidFill>
                <a:latin typeface="Century Gothic" panose="020B0502020202020204" pitchFamily="34" charset="0"/>
              </a:rPr>
              <a:t>Electrolysis is the process of passing an electric current through a substance, to break it down into its ions.</a:t>
            </a:r>
          </a:p>
          <a:p>
            <a:pPr marL="457200" indent="-457200">
              <a:buAutoNum type="arabicPeriod"/>
            </a:pPr>
            <a:r>
              <a:rPr lang="en-GB" sz="2400" b="1">
                <a:solidFill>
                  <a:schemeClr val="accent2">
                    <a:lumMod val="60000"/>
                    <a:lumOff val="40000"/>
                  </a:schemeClr>
                </a:solidFill>
                <a:latin typeface="Century Gothic" panose="020B0502020202020204" pitchFamily="34" charset="0"/>
              </a:rPr>
              <a:t>An electrolyte is a liquid that contains ions.</a:t>
            </a:r>
          </a:p>
          <a:p>
            <a:pPr marL="457200" indent="-457200">
              <a:buAutoNum type="arabicPeriod"/>
            </a:pPr>
            <a:r>
              <a:rPr lang="en-GB" sz="2400" b="1">
                <a:solidFill>
                  <a:schemeClr val="accent2">
                    <a:lumMod val="60000"/>
                    <a:lumOff val="40000"/>
                  </a:schemeClr>
                </a:solidFill>
                <a:latin typeface="Century Gothic" panose="020B0502020202020204" pitchFamily="34" charset="0"/>
              </a:rPr>
              <a:t>The positive electrode is called the anode</a:t>
            </a:r>
          </a:p>
          <a:p>
            <a:pPr marL="457200" indent="-457200">
              <a:buAutoNum type="arabicPeriod"/>
            </a:pPr>
            <a:r>
              <a:rPr lang="en-GB" sz="2400" b="1">
                <a:solidFill>
                  <a:schemeClr val="accent2">
                    <a:lumMod val="60000"/>
                    <a:lumOff val="40000"/>
                  </a:schemeClr>
                </a:solidFill>
                <a:latin typeface="Century Gothic" panose="020B0502020202020204" pitchFamily="34" charset="0"/>
              </a:rPr>
              <a:t>The negative electrode is called the cathode</a:t>
            </a:r>
          </a:p>
          <a:p>
            <a:pPr marL="457200" indent="-457200">
              <a:buAutoNum type="arabicPeriod"/>
            </a:pPr>
            <a:r>
              <a:rPr lang="en-GB" sz="2400" b="1">
                <a:solidFill>
                  <a:schemeClr val="accent2">
                    <a:lumMod val="60000"/>
                    <a:lumOff val="40000"/>
                  </a:schemeClr>
                </a:solidFill>
                <a:latin typeface="Century Gothic" panose="020B0502020202020204" pitchFamily="34" charset="0"/>
              </a:rPr>
              <a:t>An electrolyte has to be a liquid so that the ions are free to move.</a:t>
            </a:r>
          </a:p>
          <a:p>
            <a:pPr marL="457200" indent="-457200">
              <a:buAutoNum type="arabicPeriod"/>
            </a:pPr>
            <a:r>
              <a:rPr lang="en-GB" sz="2400" b="1">
                <a:solidFill>
                  <a:schemeClr val="accent2">
                    <a:lumMod val="60000"/>
                    <a:lumOff val="40000"/>
                  </a:schemeClr>
                </a:solidFill>
                <a:latin typeface="Century Gothic" panose="020B0502020202020204" pitchFamily="34" charset="0"/>
              </a:rPr>
              <a:t>A cation (+) moves towards the cathode (-)</a:t>
            </a:r>
          </a:p>
          <a:p>
            <a:pPr marL="457200" indent="-457200">
              <a:buAutoNum type="arabicPeriod"/>
            </a:pPr>
            <a:r>
              <a:rPr lang="en-GB" sz="2400" b="1">
                <a:solidFill>
                  <a:schemeClr val="accent2">
                    <a:lumMod val="60000"/>
                    <a:lumOff val="40000"/>
                  </a:schemeClr>
                </a:solidFill>
                <a:latin typeface="Century Gothic" panose="020B0502020202020204" pitchFamily="34" charset="0"/>
              </a:rPr>
              <a:t>An anion (-) moves towards the anode (+)</a:t>
            </a:r>
          </a:p>
          <a:p>
            <a:pPr marL="457200" indent="-457200">
              <a:buAutoNum type="arabicPeriod"/>
            </a:pPr>
            <a:r>
              <a:rPr lang="en-GB" sz="2400" b="1">
                <a:solidFill>
                  <a:schemeClr val="accent2">
                    <a:lumMod val="60000"/>
                    <a:lumOff val="40000"/>
                  </a:schemeClr>
                </a:solidFill>
                <a:latin typeface="Century Gothic" panose="020B0502020202020204" pitchFamily="34" charset="0"/>
              </a:rPr>
              <a:t>Oxidation takes place at the anode</a:t>
            </a:r>
          </a:p>
          <a:p>
            <a:pPr marL="457200" indent="-457200">
              <a:buAutoNum type="arabicPeriod"/>
            </a:pPr>
            <a:r>
              <a:rPr lang="en-GB" sz="2400" b="1">
                <a:solidFill>
                  <a:schemeClr val="accent2">
                    <a:lumMod val="60000"/>
                    <a:lumOff val="40000"/>
                  </a:schemeClr>
                </a:solidFill>
                <a:latin typeface="Century Gothic" panose="020B0502020202020204" pitchFamily="34" charset="0"/>
              </a:rPr>
              <a:t>Reduction takes places at the cathode</a:t>
            </a:r>
          </a:p>
          <a:p>
            <a:pPr marL="457200" indent="-457200">
              <a:buAutoNum type="arabicPeriod"/>
            </a:pPr>
            <a:r>
              <a:rPr lang="en-GB" sz="2400" b="1">
                <a:solidFill>
                  <a:schemeClr val="accent2">
                    <a:lumMod val="60000"/>
                    <a:lumOff val="40000"/>
                  </a:schemeClr>
                </a:solidFill>
                <a:latin typeface="Century Gothic" panose="020B0502020202020204" pitchFamily="34" charset="0"/>
              </a:rPr>
              <a:t> 2Cl</a:t>
            </a:r>
            <a:r>
              <a:rPr lang="en-GB" sz="2400" b="1" baseline="30000">
                <a:solidFill>
                  <a:schemeClr val="accent2">
                    <a:lumMod val="60000"/>
                    <a:lumOff val="40000"/>
                  </a:schemeClr>
                </a:solidFill>
                <a:latin typeface="Century Gothic" panose="020B0502020202020204" pitchFamily="34" charset="0"/>
              </a:rPr>
              <a:t>-</a:t>
            </a:r>
            <a:r>
              <a:rPr lang="en-GB" sz="2400" b="1">
                <a:solidFill>
                  <a:schemeClr val="accent2">
                    <a:lumMod val="60000"/>
                    <a:lumOff val="40000"/>
                  </a:schemeClr>
                </a:solidFill>
                <a:latin typeface="Century Gothic" panose="020B0502020202020204" pitchFamily="34" charset="0"/>
              </a:rPr>
              <a:t> </a:t>
            </a:r>
            <a:r>
              <a:rPr lang="en-GB" sz="2400" b="1">
                <a:solidFill>
                  <a:schemeClr val="accent2">
                    <a:lumMod val="60000"/>
                    <a:lumOff val="40000"/>
                  </a:schemeClr>
                </a:solidFill>
                <a:latin typeface="Century Gothic" panose="020B0502020202020204" pitchFamily="34" charset="0"/>
                <a:sym typeface="Century Gothic"/>
              </a:rPr>
              <a:t>→ Cl</a:t>
            </a:r>
            <a:r>
              <a:rPr lang="en-GB" sz="2400" b="1" baseline="-25000">
                <a:solidFill>
                  <a:schemeClr val="accent2">
                    <a:lumMod val="60000"/>
                    <a:lumOff val="40000"/>
                  </a:schemeClr>
                </a:solidFill>
                <a:latin typeface="Century Gothic" panose="020B0502020202020204" pitchFamily="34" charset="0"/>
                <a:sym typeface="Century Gothic"/>
              </a:rPr>
              <a:t>2</a:t>
            </a:r>
            <a:r>
              <a:rPr lang="en-GB" sz="2400" b="1">
                <a:solidFill>
                  <a:schemeClr val="accent2">
                    <a:lumMod val="60000"/>
                    <a:lumOff val="40000"/>
                  </a:schemeClr>
                </a:solidFill>
                <a:latin typeface="Century Gothic" panose="020B0502020202020204" pitchFamily="34" charset="0"/>
              </a:rPr>
              <a:t> + 2e</a:t>
            </a:r>
            <a:r>
              <a:rPr lang="en-GB" sz="2400" b="1" baseline="30000">
                <a:solidFill>
                  <a:schemeClr val="accent2">
                    <a:lumMod val="60000"/>
                    <a:lumOff val="40000"/>
                  </a:schemeClr>
                </a:solidFill>
                <a:latin typeface="Century Gothic" panose="020B0502020202020204" pitchFamily="34" charset="0"/>
              </a:rPr>
              <a:t>-</a:t>
            </a:r>
            <a:r>
              <a:rPr lang="en-GB" sz="2400" b="1">
                <a:solidFill>
                  <a:schemeClr val="accent2">
                    <a:lumMod val="60000"/>
                    <a:lumOff val="40000"/>
                  </a:schemeClr>
                </a:solidFill>
                <a:latin typeface="Century Gothic" panose="020B0502020202020204" pitchFamily="34" charset="0"/>
              </a:rPr>
              <a:t> </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109538"/>
            <a:ext cx="10620375" cy="720725"/>
          </a:xfrm>
        </p:spPr>
        <p:txBody>
          <a:bodyPr/>
          <a:lstStyle/>
          <a:p>
            <a:r>
              <a:rPr lang="en-US" sz="2600" b="1">
                <a:latin typeface="Century Gothic" panose="020B0502020202020204" pitchFamily="34" charset="0"/>
              </a:rPr>
              <a:t>I: Describing what happens in electrolysis</a:t>
            </a:r>
          </a:p>
        </p:txBody>
      </p:sp>
      <p:sp>
        <p:nvSpPr>
          <p:cNvPr id="8" name="TextBox 7">
            <a:extLst>
              <a:ext uri="{FF2B5EF4-FFF2-40B4-BE49-F238E27FC236}">
                <a16:creationId xmlns:a16="http://schemas.microsoft.com/office/drawing/2014/main" id="{1F764C78-3DE1-44A0-B656-FB67A825BB1A}"/>
              </a:ext>
            </a:extLst>
          </p:cNvPr>
          <p:cNvSpPr txBox="1"/>
          <p:nvPr/>
        </p:nvSpPr>
        <p:spPr>
          <a:xfrm>
            <a:off x="145382" y="829805"/>
            <a:ext cx="10951404" cy="1200329"/>
          </a:xfrm>
          <a:prstGeom prst="rect">
            <a:avLst/>
          </a:prstGeom>
          <a:noFill/>
        </p:spPr>
        <p:txBody>
          <a:bodyPr wrap="square">
            <a:spAutoFit/>
          </a:bodyPr>
          <a:lstStyle/>
          <a:p>
            <a:r>
              <a:rPr lang="en-US" sz="2400">
                <a:latin typeface="Century Gothic" panose="020B0502020202020204" pitchFamily="34" charset="0"/>
              </a:rPr>
              <a:t>A scientist carried out the electrolysis of sodium chloride.</a:t>
            </a:r>
          </a:p>
          <a:p>
            <a:endParaRPr lang="en-US" sz="2400">
              <a:latin typeface="Century Gothic" panose="020B0502020202020204" pitchFamily="34" charset="0"/>
            </a:endParaRPr>
          </a:p>
          <a:p>
            <a:r>
              <a:rPr lang="en-US" sz="2400" b="1">
                <a:latin typeface="Century Gothic" panose="020B0502020202020204" pitchFamily="34" charset="0"/>
              </a:rPr>
              <a:t>Describe what will happen when the current is switched on.</a:t>
            </a:r>
          </a:p>
        </p:txBody>
      </p:sp>
      <p:sp>
        <p:nvSpPr>
          <p:cNvPr id="3" name="TextBox 2">
            <a:extLst>
              <a:ext uri="{FF2B5EF4-FFF2-40B4-BE49-F238E27FC236}">
                <a16:creationId xmlns:a16="http://schemas.microsoft.com/office/drawing/2014/main" id="{7A540367-F08A-B52E-BF2E-1DA1CAF36B16}"/>
              </a:ext>
            </a:extLst>
          </p:cNvPr>
          <p:cNvSpPr txBox="1"/>
          <p:nvPr/>
        </p:nvSpPr>
        <p:spPr>
          <a:xfrm>
            <a:off x="145381" y="2092126"/>
            <a:ext cx="11307865" cy="4893647"/>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a:solidFill>
                  <a:schemeClr val="accent2">
                    <a:lumMod val="60000"/>
                    <a:lumOff val="40000"/>
                  </a:schemeClr>
                </a:solidFill>
                <a:latin typeface="Century Gothic" panose="020B0502020202020204" pitchFamily="34" charset="0"/>
              </a:rPr>
              <a:t>When electrolysis occurs, </a:t>
            </a:r>
            <a:r>
              <a:rPr lang="en-US" sz="2400" b="1">
                <a:solidFill>
                  <a:schemeClr val="accent2">
                    <a:lumMod val="60000"/>
                    <a:lumOff val="40000"/>
                  </a:schemeClr>
                </a:solidFill>
                <a:latin typeface="Century Gothic" panose="020B0502020202020204" pitchFamily="34" charset="0"/>
              </a:rPr>
              <a:t>sodium chloride is split up into its ions</a:t>
            </a:r>
            <a:r>
              <a:rPr lang="en-US" sz="2400">
                <a:solidFill>
                  <a:schemeClr val="accent2">
                    <a:lumMod val="60000"/>
                    <a:lumOff val="40000"/>
                  </a:schemeClr>
                </a:solidFill>
                <a:latin typeface="Century Gothic" panose="020B0502020202020204" pitchFamily="34" charset="0"/>
              </a:rPr>
              <a:t>.</a:t>
            </a:r>
          </a:p>
          <a:p>
            <a:pPr marL="342900" indent="-342900">
              <a:buFont typeface="Arial" panose="020B0604020202020204" pitchFamily="34" charset="0"/>
              <a:buChar char="•"/>
            </a:pPr>
            <a:r>
              <a:rPr lang="en-US" sz="2400">
                <a:solidFill>
                  <a:schemeClr val="accent2">
                    <a:lumMod val="60000"/>
                    <a:lumOff val="40000"/>
                  </a:schemeClr>
                </a:solidFill>
                <a:latin typeface="Century Gothic" panose="020B0502020202020204" pitchFamily="34" charset="0"/>
              </a:rPr>
              <a:t>The positive ion (cation) is </a:t>
            </a:r>
            <a:r>
              <a:rPr lang="en-US" sz="2400" b="1">
                <a:solidFill>
                  <a:schemeClr val="accent2">
                    <a:lumMod val="60000"/>
                    <a:lumOff val="40000"/>
                  </a:schemeClr>
                </a:solidFill>
                <a:latin typeface="Century Gothic" panose="020B0502020202020204" pitchFamily="34" charset="0"/>
              </a:rPr>
              <a:t>Na</a:t>
            </a:r>
            <a:r>
              <a:rPr lang="en-US" sz="2400" b="1" baseline="30000">
                <a:solidFill>
                  <a:schemeClr val="accent2">
                    <a:lumMod val="60000"/>
                    <a:lumOff val="40000"/>
                  </a:schemeClr>
                </a:solidFill>
                <a:latin typeface="Century Gothic" panose="020B0502020202020204" pitchFamily="34" charset="0"/>
              </a:rPr>
              <a:t>+</a:t>
            </a:r>
            <a:r>
              <a:rPr lang="en-US" sz="2400">
                <a:solidFill>
                  <a:schemeClr val="accent2">
                    <a:lumMod val="60000"/>
                    <a:lumOff val="40000"/>
                  </a:schemeClr>
                </a:solidFill>
                <a:latin typeface="Century Gothic" panose="020B0502020202020204" pitchFamily="34" charset="0"/>
              </a:rPr>
              <a:t>. </a:t>
            </a:r>
          </a:p>
          <a:p>
            <a:pPr marL="342900" indent="-342900">
              <a:buFont typeface="Arial" panose="020B0604020202020204" pitchFamily="34" charset="0"/>
              <a:buChar char="•"/>
            </a:pPr>
            <a:r>
              <a:rPr lang="en-US" sz="2400">
                <a:solidFill>
                  <a:schemeClr val="accent2">
                    <a:lumMod val="60000"/>
                    <a:lumOff val="40000"/>
                  </a:schemeClr>
                </a:solidFill>
                <a:latin typeface="Century Gothic" panose="020B0502020202020204" pitchFamily="34" charset="0"/>
              </a:rPr>
              <a:t>Because this ion is positively charged, it will be </a:t>
            </a:r>
            <a:r>
              <a:rPr lang="en-US" sz="2400" b="1">
                <a:solidFill>
                  <a:schemeClr val="accent2">
                    <a:lumMod val="60000"/>
                    <a:lumOff val="40000"/>
                  </a:schemeClr>
                </a:solidFill>
                <a:latin typeface="Century Gothic" panose="020B0502020202020204" pitchFamily="34" charset="0"/>
              </a:rPr>
              <a:t>attracted to the negative electrode</a:t>
            </a:r>
            <a:r>
              <a:rPr lang="en-US" sz="2400">
                <a:solidFill>
                  <a:schemeClr val="accent2">
                    <a:lumMod val="60000"/>
                    <a:lumOff val="40000"/>
                  </a:schemeClr>
                </a:solidFill>
                <a:latin typeface="Century Gothic" panose="020B0502020202020204" pitchFamily="34" charset="0"/>
              </a:rPr>
              <a:t> (cathode).</a:t>
            </a:r>
          </a:p>
          <a:p>
            <a:pPr marL="342900" indent="-342900">
              <a:buFont typeface="Arial" panose="020B0604020202020204" pitchFamily="34" charset="0"/>
              <a:buChar char="•"/>
            </a:pPr>
            <a:r>
              <a:rPr lang="en-US" sz="2400">
                <a:solidFill>
                  <a:schemeClr val="accent2">
                    <a:lumMod val="60000"/>
                    <a:lumOff val="40000"/>
                  </a:schemeClr>
                </a:solidFill>
                <a:latin typeface="Century Gothic" panose="020B0502020202020204" pitchFamily="34" charset="0"/>
              </a:rPr>
              <a:t>Here, the positive ion will be </a:t>
            </a:r>
            <a:r>
              <a:rPr lang="en-US" sz="2400" b="1">
                <a:solidFill>
                  <a:schemeClr val="accent2">
                    <a:lumMod val="60000"/>
                    <a:lumOff val="40000"/>
                  </a:schemeClr>
                </a:solidFill>
                <a:latin typeface="Century Gothic" panose="020B0502020202020204" pitchFamily="34" charset="0"/>
              </a:rPr>
              <a:t>reduced</a:t>
            </a:r>
            <a:r>
              <a:rPr lang="en-US" sz="2400">
                <a:solidFill>
                  <a:schemeClr val="accent2">
                    <a:lumMod val="60000"/>
                    <a:lumOff val="40000"/>
                  </a:schemeClr>
                </a:solidFill>
                <a:latin typeface="Century Gothic" panose="020B0502020202020204" pitchFamily="34" charset="0"/>
              </a:rPr>
              <a:t> (gains electrons).</a:t>
            </a:r>
          </a:p>
          <a:p>
            <a:pPr marL="342900" indent="-342900">
              <a:buFont typeface="Arial" panose="020B0604020202020204" pitchFamily="34" charset="0"/>
              <a:buChar char="•"/>
            </a:pPr>
            <a:r>
              <a:rPr lang="en-US" sz="2400" i="1">
                <a:solidFill>
                  <a:schemeClr val="accent2">
                    <a:lumMod val="60000"/>
                    <a:lumOff val="40000"/>
                  </a:schemeClr>
                </a:solidFill>
                <a:latin typeface="Century Gothic" panose="020B0502020202020204" pitchFamily="34" charset="0"/>
              </a:rPr>
              <a:t>(HT only) The half equation for this is </a:t>
            </a:r>
            <a:r>
              <a:rPr lang="en-GB" sz="2400" b="1" i="1">
                <a:solidFill>
                  <a:schemeClr val="accent2">
                    <a:lumMod val="60000"/>
                    <a:lumOff val="40000"/>
                  </a:schemeClr>
                </a:solidFill>
                <a:latin typeface="Century Gothic" panose="020B0502020202020204" pitchFamily="34" charset="0"/>
              </a:rPr>
              <a:t>Na</a:t>
            </a:r>
            <a:r>
              <a:rPr lang="en-GB" sz="2400" b="1" i="1" baseline="30000">
                <a:solidFill>
                  <a:schemeClr val="accent2">
                    <a:lumMod val="60000"/>
                    <a:lumOff val="40000"/>
                  </a:schemeClr>
                </a:solidFill>
                <a:latin typeface="Century Gothic" panose="020B0502020202020204" pitchFamily="34" charset="0"/>
              </a:rPr>
              <a:t>+</a:t>
            </a:r>
            <a:r>
              <a:rPr lang="en-GB" sz="2400" b="1" i="1">
                <a:solidFill>
                  <a:schemeClr val="accent2">
                    <a:lumMod val="60000"/>
                    <a:lumOff val="40000"/>
                  </a:schemeClr>
                </a:solidFill>
                <a:latin typeface="Century Gothic" panose="020B0502020202020204" pitchFamily="34" charset="0"/>
              </a:rPr>
              <a:t> + e</a:t>
            </a:r>
            <a:r>
              <a:rPr lang="en-GB" sz="2400" b="1" i="1" baseline="30000">
                <a:solidFill>
                  <a:schemeClr val="accent2">
                    <a:lumMod val="60000"/>
                    <a:lumOff val="40000"/>
                  </a:schemeClr>
                </a:solidFill>
                <a:latin typeface="Century Gothic" panose="020B0502020202020204" pitchFamily="34" charset="0"/>
              </a:rPr>
              <a:t>-</a:t>
            </a:r>
            <a:r>
              <a:rPr lang="en-GB" sz="2400" b="1" i="1">
                <a:solidFill>
                  <a:schemeClr val="accent2">
                    <a:lumMod val="60000"/>
                    <a:lumOff val="40000"/>
                  </a:schemeClr>
                </a:solidFill>
                <a:latin typeface="Century Gothic" panose="020B0502020202020204" pitchFamily="34" charset="0"/>
              </a:rPr>
              <a:t> </a:t>
            </a:r>
            <a:r>
              <a:rPr lang="en-GB" sz="2400" b="1" i="1">
                <a:solidFill>
                  <a:schemeClr val="accent2">
                    <a:lumMod val="60000"/>
                    <a:lumOff val="40000"/>
                  </a:schemeClr>
                </a:solidFill>
                <a:latin typeface="Century Gothic" panose="020B0502020202020204" pitchFamily="34" charset="0"/>
                <a:ea typeface="Century Gothic"/>
                <a:cs typeface="Century Gothic"/>
                <a:sym typeface="Century Gothic"/>
              </a:rPr>
              <a:t>→ </a:t>
            </a:r>
            <a:r>
              <a:rPr lang="en-GB" sz="2400" b="1" i="1">
                <a:solidFill>
                  <a:schemeClr val="accent2">
                    <a:lumMod val="60000"/>
                    <a:lumOff val="40000"/>
                  </a:schemeClr>
                </a:solidFill>
                <a:latin typeface="Century Gothic" panose="020B0502020202020204" pitchFamily="34" charset="0"/>
              </a:rPr>
              <a:t>Na</a:t>
            </a:r>
            <a:endParaRPr lang="en-US" sz="2400" i="1">
              <a:solidFill>
                <a:schemeClr val="accent2">
                  <a:lumMod val="60000"/>
                  <a:lumOff val="40000"/>
                </a:schemeClr>
              </a:solidFill>
              <a:latin typeface="Century Gothic" panose="020B0502020202020204" pitchFamily="34" charset="0"/>
            </a:endParaRPr>
          </a:p>
          <a:p>
            <a:pPr marL="342900" indent="-342900">
              <a:buFont typeface="Arial" panose="020B0604020202020204" pitchFamily="34" charset="0"/>
              <a:buChar char="•"/>
            </a:pPr>
            <a:r>
              <a:rPr lang="en-US" sz="2400">
                <a:solidFill>
                  <a:schemeClr val="accent2">
                    <a:lumMod val="60000"/>
                    <a:lumOff val="40000"/>
                  </a:schemeClr>
                </a:solidFill>
                <a:latin typeface="Century Gothic" panose="020B0502020202020204" pitchFamily="34" charset="0"/>
              </a:rPr>
              <a:t>The negative ion (anion) is </a:t>
            </a:r>
            <a:r>
              <a:rPr lang="en-US" sz="2400" b="1">
                <a:solidFill>
                  <a:schemeClr val="accent2">
                    <a:lumMod val="60000"/>
                    <a:lumOff val="40000"/>
                  </a:schemeClr>
                </a:solidFill>
                <a:latin typeface="Century Gothic" panose="020B0502020202020204" pitchFamily="34" charset="0"/>
              </a:rPr>
              <a:t>Cl</a:t>
            </a:r>
            <a:r>
              <a:rPr lang="en-US" sz="2400" b="1" baseline="30000">
                <a:solidFill>
                  <a:schemeClr val="accent2">
                    <a:lumMod val="60000"/>
                    <a:lumOff val="40000"/>
                  </a:schemeClr>
                </a:solidFill>
                <a:latin typeface="Century Gothic" panose="020B0502020202020204" pitchFamily="34" charset="0"/>
              </a:rPr>
              <a:t>-</a:t>
            </a:r>
            <a:r>
              <a:rPr lang="en-US" sz="2400">
                <a:solidFill>
                  <a:schemeClr val="accent2">
                    <a:lumMod val="60000"/>
                    <a:lumOff val="40000"/>
                  </a:schemeClr>
                </a:solidFill>
                <a:latin typeface="Century Gothic" panose="020B0502020202020204" pitchFamily="34" charset="0"/>
              </a:rPr>
              <a:t>. </a:t>
            </a:r>
          </a:p>
          <a:p>
            <a:pPr marL="342900" indent="-342900">
              <a:buFont typeface="Arial" panose="020B0604020202020204" pitchFamily="34" charset="0"/>
              <a:buChar char="•"/>
            </a:pPr>
            <a:r>
              <a:rPr lang="en-US" sz="2400">
                <a:solidFill>
                  <a:schemeClr val="accent2">
                    <a:lumMod val="60000"/>
                    <a:lumOff val="40000"/>
                  </a:schemeClr>
                </a:solidFill>
                <a:latin typeface="Century Gothic" panose="020B0502020202020204" pitchFamily="34" charset="0"/>
              </a:rPr>
              <a:t>Because this ion is negatively charged, it will be </a:t>
            </a:r>
            <a:r>
              <a:rPr lang="en-US" sz="2400" b="1">
                <a:solidFill>
                  <a:schemeClr val="accent2">
                    <a:lumMod val="60000"/>
                    <a:lumOff val="40000"/>
                  </a:schemeClr>
                </a:solidFill>
                <a:latin typeface="Century Gothic" panose="020B0502020202020204" pitchFamily="34" charset="0"/>
              </a:rPr>
              <a:t>attracted to the positive electrode</a:t>
            </a:r>
            <a:r>
              <a:rPr lang="en-US" sz="2400">
                <a:solidFill>
                  <a:schemeClr val="accent2">
                    <a:lumMod val="60000"/>
                    <a:lumOff val="40000"/>
                  </a:schemeClr>
                </a:solidFill>
                <a:latin typeface="Century Gothic" panose="020B0502020202020204" pitchFamily="34" charset="0"/>
              </a:rPr>
              <a:t> (anode).</a:t>
            </a:r>
          </a:p>
          <a:p>
            <a:pPr marL="342900" indent="-342900">
              <a:buFont typeface="Arial" panose="020B0604020202020204" pitchFamily="34" charset="0"/>
              <a:buChar char="•"/>
            </a:pPr>
            <a:r>
              <a:rPr lang="en-US" sz="2400">
                <a:solidFill>
                  <a:schemeClr val="accent2">
                    <a:lumMod val="60000"/>
                    <a:lumOff val="40000"/>
                  </a:schemeClr>
                </a:solidFill>
                <a:latin typeface="Century Gothic" panose="020B0502020202020204" pitchFamily="34" charset="0"/>
              </a:rPr>
              <a:t>Here, the negative ion will be </a:t>
            </a:r>
            <a:r>
              <a:rPr lang="en-US" sz="2400" b="1" err="1">
                <a:solidFill>
                  <a:schemeClr val="accent2">
                    <a:lumMod val="60000"/>
                    <a:lumOff val="40000"/>
                  </a:schemeClr>
                </a:solidFill>
                <a:latin typeface="Century Gothic" panose="020B0502020202020204" pitchFamily="34" charset="0"/>
              </a:rPr>
              <a:t>oxidised</a:t>
            </a:r>
            <a:r>
              <a:rPr lang="en-US" sz="2400">
                <a:solidFill>
                  <a:schemeClr val="accent2">
                    <a:lumMod val="60000"/>
                    <a:lumOff val="40000"/>
                  </a:schemeClr>
                </a:solidFill>
                <a:latin typeface="Century Gothic" panose="020B0502020202020204" pitchFamily="34" charset="0"/>
              </a:rPr>
              <a:t> (loses electrons)</a:t>
            </a:r>
          </a:p>
          <a:p>
            <a:pPr marL="342900" indent="-342900">
              <a:buFont typeface="Arial" panose="020B0604020202020204" pitchFamily="34" charset="0"/>
              <a:buChar char="•"/>
            </a:pPr>
            <a:r>
              <a:rPr lang="en-US" sz="2400" i="1">
                <a:solidFill>
                  <a:schemeClr val="accent2">
                    <a:lumMod val="60000"/>
                    <a:lumOff val="40000"/>
                  </a:schemeClr>
                </a:solidFill>
                <a:latin typeface="Century Gothic" panose="020B0502020202020204" pitchFamily="34" charset="0"/>
              </a:rPr>
              <a:t>(HT only) The half equation for this is </a:t>
            </a:r>
            <a:r>
              <a:rPr lang="en-GB" sz="2400" b="1" i="1">
                <a:solidFill>
                  <a:schemeClr val="accent2">
                    <a:lumMod val="60000"/>
                    <a:lumOff val="40000"/>
                  </a:schemeClr>
                </a:solidFill>
                <a:latin typeface="Century Gothic" panose="020B0502020202020204" pitchFamily="34" charset="0"/>
              </a:rPr>
              <a:t>2Cl</a:t>
            </a:r>
            <a:r>
              <a:rPr lang="en-GB" sz="2400" b="1" i="1" baseline="30000">
                <a:solidFill>
                  <a:schemeClr val="accent2">
                    <a:lumMod val="60000"/>
                    <a:lumOff val="40000"/>
                  </a:schemeClr>
                </a:solidFill>
                <a:latin typeface="Century Gothic" panose="020B0502020202020204" pitchFamily="34" charset="0"/>
              </a:rPr>
              <a:t>-</a:t>
            </a:r>
            <a:r>
              <a:rPr lang="en-GB" sz="2400" b="1" i="1">
                <a:solidFill>
                  <a:schemeClr val="accent2">
                    <a:lumMod val="60000"/>
                    <a:lumOff val="40000"/>
                  </a:schemeClr>
                </a:solidFill>
                <a:latin typeface="Century Gothic" panose="020B0502020202020204" pitchFamily="34" charset="0"/>
              </a:rPr>
              <a:t> </a:t>
            </a:r>
            <a:r>
              <a:rPr lang="en-GB" sz="2400" b="1" i="1">
                <a:solidFill>
                  <a:schemeClr val="accent2">
                    <a:lumMod val="60000"/>
                    <a:lumOff val="40000"/>
                  </a:schemeClr>
                </a:solidFill>
                <a:latin typeface="Century Gothic" panose="020B0502020202020204" pitchFamily="34" charset="0"/>
                <a:ea typeface="Century Gothic"/>
                <a:cs typeface="Century Gothic"/>
                <a:sym typeface="Century Gothic"/>
              </a:rPr>
              <a:t>→ Cl</a:t>
            </a:r>
            <a:r>
              <a:rPr lang="en-GB" sz="2400" b="1" i="1" baseline="-25000">
                <a:solidFill>
                  <a:schemeClr val="accent2">
                    <a:lumMod val="60000"/>
                    <a:lumOff val="40000"/>
                  </a:schemeClr>
                </a:solidFill>
                <a:latin typeface="Century Gothic" panose="020B0502020202020204" pitchFamily="34" charset="0"/>
                <a:ea typeface="Century Gothic"/>
                <a:cs typeface="Century Gothic"/>
                <a:sym typeface="Century Gothic"/>
              </a:rPr>
              <a:t>2</a:t>
            </a:r>
            <a:r>
              <a:rPr lang="en-GB" sz="2400" b="1" i="1">
                <a:solidFill>
                  <a:schemeClr val="accent2">
                    <a:lumMod val="60000"/>
                    <a:lumOff val="40000"/>
                  </a:schemeClr>
                </a:solidFill>
                <a:latin typeface="Century Gothic" panose="020B0502020202020204" pitchFamily="34" charset="0"/>
              </a:rPr>
              <a:t> + 2e</a:t>
            </a:r>
            <a:r>
              <a:rPr lang="en-GB" sz="2400" b="1" i="1" baseline="30000">
                <a:solidFill>
                  <a:schemeClr val="accent2">
                    <a:lumMod val="60000"/>
                    <a:lumOff val="40000"/>
                  </a:schemeClr>
                </a:solidFill>
                <a:latin typeface="Century Gothic" panose="020B0502020202020204" pitchFamily="34" charset="0"/>
              </a:rPr>
              <a:t>-</a:t>
            </a:r>
            <a:r>
              <a:rPr lang="en-GB" sz="2400" b="1" i="1">
                <a:solidFill>
                  <a:schemeClr val="accent2">
                    <a:lumMod val="60000"/>
                    <a:lumOff val="40000"/>
                  </a:schemeClr>
                </a:solidFill>
                <a:latin typeface="Century Gothic" panose="020B0502020202020204" pitchFamily="34" charset="0"/>
              </a:rPr>
              <a:t> </a:t>
            </a:r>
          </a:p>
          <a:p>
            <a:pPr marL="342900" indent="-342900">
              <a:buFont typeface="Arial" panose="020B0604020202020204" pitchFamily="34" charset="0"/>
              <a:buChar char="•"/>
            </a:pPr>
            <a:endParaRPr lang="en-US" sz="2400">
              <a:solidFill>
                <a:schemeClr val="accent1"/>
              </a:solidFill>
              <a:latin typeface="Century Gothic" panose="020B0502020202020204" pitchFamily="34" charset="0"/>
            </a:endParaRPr>
          </a:p>
          <a:p>
            <a:pPr marL="342900" indent="-342900">
              <a:buFont typeface="Arial" panose="020B0604020202020204" pitchFamily="34" charset="0"/>
              <a:buChar char="•"/>
            </a:pPr>
            <a:endParaRPr lang="en-US" sz="240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30284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109538"/>
            <a:ext cx="10620375" cy="720725"/>
          </a:xfrm>
        </p:spPr>
        <p:txBody>
          <a:bodyPr/>
          <a:lstStyle/>
          <a:p>
            <a:r>
              <a:rPr lang="en-US" sz="2600" b="1">
                <a:latin typeface="Century Gothic" panose="020B0502020202020204" pitchFamily="34" charset="0"/>
              </a:rPr>
              <a:t>We: Describing what happens in electrolysis</a:t>
            </a:r>
          </a:p>
        </p:txBody>
      </p:sp>
      <p:sp>
        <p:nvSpPr>
          <p:cNvPr id="8" name="TextBox 7">
            <a:extLst>
              <a:ext uri="{FF2B5EF4-FFF2-40B4-BE49-F238E27FC236}">
                <a16:creationId xmlns:a16="http://schemas.microsoft.com/office/drawing/2014/main" id="{1F764C78-3DE1-44A0-B656-FB67A825BB1A}"/>
              </a:ext>
            </a:extLst>
          </p:cNvPr>
          <p:cNvSpPr txBox="1"/>
          <p:nvPr/>
        </p:nvSpPr>
        <p:spPr>
          <a:xfrm>
            <a:off x="145382" y="829805"/>
            <a:ext cx="10951404" cy="1200329"/>
          </a:xfrm>
          <a:prstGeom prst="rect">
            <a:avLst/>
          </a:prstGeom>
          <a:noFill/>
        </p:spPr>
        <p:txBody>
          <a:bodyPr wrap="square">
            <a:spAutoFit/>
          </a:bodyPr>
          <a:lstStyle/>
          <a:p>
            <a:r>
              <a:rPr lang="en-US" sz="2400">
                <a:latin typeface="Century Gothic" panose="020B0502020202020204" pitchFamily="34" charset="0"/>
              </a:rPr>
              <a:t>A scientist carried out the electrolysis of lithium chloride.</a:t>
            </a:r>
          </a:p>
          <a:p>
            <a:endParaRPr lang="en-US" sz="2400">
              <a:latin typeface="Century Gothic" panose="020B0502020202020204" pitchFamily="34" charset="0"/>
            </a:endParaRPr>
          </a:p>
          <a:p>
            <a:r>
              <a:rPr lang="en-US" sz="2400" b="1">
                <a:latin typeface="Century Gothic" panose="020B0502020202020204" pitchFamily="34" charset="0"/>
              </a:rPr>
              <a:t>Describe what will happen when the current is switched on.</a:t>
            </a:r>
          </a:p>
        </p:txBody>
      </p:sp>
      <p:sp>
        <p:nvSpPr>
          <p:cNvPr id="3" name="TextBox 2">
            <a:extLst>
              <a:ext uri="{FF2B5EF4-FFF2-40B4-BE49-F238E27FC236}">
                <a16:creationId xmlns:a16="http://schemas.microsoft.com/office/drawing/2014/main" id="{406B5629-3F7E-AE1D-C663-5158C86C672D}"/>
              </a:ext>
            </a:extLst>
          </p:cNvPr>
          <p:cNvSpPr txBox="1"/>
          <p:nvPr/>
        </p:nvSpPr>
        <p:spPr>
          <a:xfrm>
            <a:off x="145381" y="2092126"/>
            <a:ext cx="11307865" cy="4893647"/>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a:solidFill>
                  <a:schemeClr val="accent2">
                    <a:lumMod val="60000"/>
                    <a:lumOff val="40000"/>
                  </a:schemeClr>
                </a:solidFill>
                <a:latin typeface="Century Gothic" panose="020B0502020202020204" pitchFamily="34" charset="0"/>
              </a:rPr>
              <a:t>When electrolysis occurs, </a:t>
            </a:r>
            <a:r>
              <a:rPr lang="en-US" sz="2400" b="1">
                <a:solidFill>
                  <a:schemeClr val="accent2">
                    <a:lumMod val="60000"/>
                    <a:lumOff val="40000"/>
                  </a:schemeClr>
                </a:solidFill>
                <a:latin typeface="Century Gothic" panose="020B0502020202020204" pitchFamily="34" charset="0"/>
              </a:rPr>
              <a:t>lithium chloride is split up into its ions</a:t>
            </a:r>
            <a:r>
              <a:rPr lang="en-US" sz="2400">
                <a:solidFill>
                  <a:schemeClr val="accent2">
                    <a:lumMod val="60000"/>
                    <a:lumOff val="40000"/>
                  </a:schemeClr>
                </a:solidFill>
                <a:latin typeface="Century Gothic" panose="020B0502020202020204" pitchFamily="34" charset="0"/>
              </a:rPr>
              <a:t>.</a:t>
            </a:r>
          </a:p>
          <a:p>
            <a:pPr marL="342900" indent="-342900">
              <a:buFont typeface="Arial" panose="020B0604020202020204" pitchFamily="34" charset="0"/>
              <a:buChar char="•"/>
            </a:pPr>
            <a:r>
              <a:rPr lang="en-US" sz="2400">
                <a:solidFill>
                  <a:schemeClr val="accent2">
                    <a:lumMod val="60000"/>
                    <a:lumOff val="40000"/>
                  </a:schemeClr>
                </a:solidFill>
                <a:latin typeface="Century Gothic" panose="020B0502020202020204" pitchFamily="34" charset="0"/>
              </a:rPr>
              <a:t>The positive ion (cation) is </a:t>
            </a:r>
            <a:r>
              <a:rPr lang="en-US" sz="2400" b="1">
                <a:solidFill>
                  <a:schemeClr val="accent2">
                    <a:lumMod val="60000"/>
                    <a:lumOff val="40000"/>
                  </a:schemeClr>
                </a:solidFill>
                <a:latin typeface="Century Gothic" panose="020B0502020202020204" pitchFamily="34" charset="0"/>
              </a:rPr>
              <a:t>Li</a:t>
            </a:r>
            <a:r>
              <a:rPr lang="en-US" sz="2400" b="1" baseline="30000">
                <a:solidFill>
                  <a:schemeClr val="accent2">
                    <a:lumMod val="60000"/>
                    <a:lumOff val="40000"/>
                  </a:schemeClr>
                </a:solidFill>
                <a:latin typeface="Century Gothic" panose="020B0502020202020204" pitchFamily="34" charset="0"/>
              </a:rPr>
              <a:t>+</a:t>
            </a:r>
            <a:r>
              <a:rPr lang="en-US" sz="2400">
                <a:solidFill>
                  <a:schemeClr val="accent2">
                    <a:lumMod val="60000"/>
                    <a:lumOff val="40000"/>
                  </a:schemeClr>
                </a:solidFill>
                <a:latin typeface="Century Gothic" panose="020B0502020202020204" pitchFamily="34" charset="0"/>
              </a:rPr>
              <a:t>. </a:t>
            </a:r>
          </a:p>
          <a:p>
            <a:pPr marL="342900" indent="-342900">
              <a:buFont typeface="Arial" panose="020B0604020202020204" pitchFamily="34" charset="0"/>
              <a:buChar char="•"/>
            </a:pPr>
            <a:r>
              <a:rPr lang="en-US" sz="2400">
                <a:solidFill>
                  <a:schemeClr val="accent2">
                    <a:lumMod val="60000"/>
                    <a:lumOff val="40000"/>
                  </a:schemeClr>
                </a:solidFill>
                <a:latin typeface="Century Gothic" panose="020B0502020202020204" pitchFamily="34" charset="0"/>
              </a:rPr>
              <a:t>Because this ion is positively charged, it will be </a:t>
            </a:r>
            <a:r>
              <a:rPr lang="en-US" sz="2400" b="1">
                <a:solidFill>
                  <a:schemeClr val="accent2">
                    <a:lumMod val="60000"/>
                    <a:lumOff val="40000"/>
                  </a:schemeClr>
                </a:solidFill>
                <a:latin typeface="Century Gothic" panose="020B0502020202020204" pitchFamily="34" charset="0"/>
              </a:rPr>
              <a:t>attracted to the negative electrode</a:t>
            </a:r>
            <a:r>
              <a:rPr lang="en-US" sz="2400">
                <a:solidFill>
                  <a:schemeClr val="accent2">
                    <a:lumMod val="60000"/>
                    <a:lumOff val="40000"/>
                  </a:schemeClr>
                </a:solidFill>
                <a:latin typeface="Century Gothic" panose="020B0502020202020204" pitchFamily="34" charset="0"/>
              </a:rPr>
              <a:t> (cathode).</a:t>
            </a:r>
          </a:p>
          <a:p>
            <a:pPr marL="342900" indent="-342900">
              <a:buFont typeface="Arial" panose="020B0604020202020204" pitchFamily="34" charset="0"/>
              <a:buChar char="•"/>
            </a:pPr>
            <a:r>
              <a:rPr lang="en-US" sz="2400">
                <a:solidFill>
                  <a:schemeClr val="accent2">
                    <a:lumMod val="60000"/>
                    <a:lumOff val="40000"/>
                  </a:schemeClr>
                </a:solidFill>
                <a:latin typeface="Century Gothic" panose="020B0502020202020204" pitchFamily="34" charset="0"/>
              </a:rPr>
              <a:t>Here, the positive ion will be </a:t>
            </a:r>
            <a:r>
              <a:rPr lang="en-US" sz="2400" b="1">
                <a:solidFill>
                  <a:schemeClr val="accent2">
                    <a:lumMod val="60000"/>
                    <a:lumOff val="40000"/>
                  </a:schemeClr>
                </a:solidFill>
                <a:latin typeface="Century Gothic" panose="020B0502020202020204" pitchFamily="34" charset="0"/>
              </a:rPr>
              <a:t>reduced</a:t>
            </a:r>
            <a:r>
              <a:rPr lang="en-US" sz="2400">
                <a:solidFill>
                  <a:schemeClr val="accent2">
                    <a:lumMod val="60000"/>
                    <a:lumOff val="40000"/>
                  </a:schemeClr>
                </a:solidFill>
                <a:latin typeface="Century Gothic" panose="020B0502020202020204" pitchFamily="34" charset="0"/>
              </a:rPr>
              <a:t> (gains electrons).</a:t>
            </a:r>
          </a:p>
          <a:p>
            <a:pPr marL="342900" indent="-342900">
              <a:buFont typeface="Arial" panose="020B0604020202020204" pitchFamily="34" charset="0"/>
              <a:buChar char="•"/>
            </a:pPr>
            <a:r>
              <a:rPr lang="en-US" sz="2400" i="1">
                <a:solidFill>
                  <a:schemeClr val="accent2">
                    <a:lumMod val="60000"/>
                    <a:lumOff val="40000"/>
                  </a:schemeClr>
                </a:solidFill>
                <a:latin typeface="Century Gothic" panose="020B0502020202020204" pitchFamily="34" charset="0"/>
              </a:rPr>
              <a:t>(HT only) The half equation for this is </a:t>
            </a:r>
            <a:r>
              <a:rPr lang="en-GB" sz="2400" b="1" i="1">
                <a:solidFill>
                  <a:schemeClr val="accent2">
                    <a:lumMod val="60000"/>
                    <a:lumOff val="40000"/>
                  </a:schemeClr>
                </a:solidFill>
                <a:latin typeface="Century Gothic" panose="020B0502020202020204" pitchFamily="34" charset="0"/>
              </a:rPr>
              <a:t>Li</a:t>
            </a:r>
            <a:r>
              <a:rPr lang="en-GB" sz="2400" b="1" i="1" baseline="30000">
                <a:solidFill>
                  <a:schemeClr val="accent2">
                    <a:lumMod val="60000"/>
                    <a:lumOff val="40000"/>
                  </a:schemeClr>
                </a:solidFill>
                <a:latin typeface="Century Gothic" panose="020B0502020202020204" pitchFamily="34" charset="0"/>
              </a:rPr>
              <a:t>+</a:t>
            </a:r>
            <a:r>
              <a:rPr lang="en-GB" sz="2400" b="1" i="1">
                <a:solidFill>
                  <a:schemeClr val="accent2">
                    <a:lumMod val="60000"/>
                    <a:lumOff val="40000"/>
                  </a:schemeClr>
                </a:solidFill>
                <a:latin typeface="Century Gothic" panose="020B0502020202020204" pitchFamily="34" charset="0"/>
              </a:rPr>
              <a:t> + e</a:t>
            </a:r>
            <a:r>
              <a:rPr lang="en-GB" sz="2400" b="1" i="1" baseline="30000">
                <a:solidFill>
                  <a:schemeClr val="accent2">
                    <a:lumMod val="60000"/>
                    <a:lumOff val="40000"/>
                  </a:schemeClr>
                </a:solidFill>
                <a:latin typeface="Century Gothic" panose="020B0502020202020204" pitchFamily="34" charset="0"/>
              </a:rPr>
              <a:t>-</a:t>
            </a:r>
            <a:r>
              <a:rPr lang="en-GB" sz="2400" b="1" i="1">
                <a:solidFill>
                  <a:schemeClr val="accent2">
                    <a:lumMod val="60000"/>
                    <a:lumOff val="40000"/>
                  </a:schemeClr>
                </a:solidFill>
                <a:latin typeface="Century Gothic" panose="020B0502020202020204" pitchFamily="34" charset="0"/>
              </a:rPr>
              <a:t> </a:t>
            </a:r>
            <a:r>
              <a:rPr lang="en-GB" sz="2400" b="1" i="1">
                <a:solidFill>
                  <a:schemeClr val="accent2">
                    <a:lumMod val="60000"/>
                    <a:lumOff val="40000"/>
                  </a:schemeClr>
                </a:solidFill>
                <a:latin typeface="Century Gothic" panose="020B0502020202020204" pitchFamily="34" charset="0"/>
                <a:ea typeface="Century Gothic"/>
                <a:cs typeface="Century Gothic"/>
                <a:sym typeface="Century Gothic"/>
              </a:rPr>
              <a:t>→ </a:t>
            </a:r>
            <a:r>
              <a:rPr lang="en-GB" sz="2400" b="1" i="1">
                <a:solidFill>
                  <a:schemeClr val="accent2">
                    <a:lumMod val="60000"/>
                    <a:lumOff val="40000"/>
                  </a:schemeClr>
                </a:solidFill>
                <a:latin typeface="Century Gothic" panose="020B0502020202020204" pitchFamily="34" charset="0"/>
                <a:sym typeface="Century Gothic"/>
              </a:rPr>
              <a:t>Li</a:t>
            </a:r>
            <a:endParaRPr lang="en-US" sz="2400" i="1">
              <a:solidFill>
                <a:schemeClr val="accent2">
                  <a:lumMod val="60000"/>
                  <a:lumOff val="40000"/>
                </a:schemeClr>
              </a:solidFill>
              <a:latin typeface="Century Gothic" panose="020B0502020202020204" pitchFamily="34" charset="0"/>
            </a:endParaRPr>
          </a:p>
          <a:p>
            <a:pPr marL="342900" indent="-342900">
              <a:buFont typeface="Arial" panose="020B0604020202020204" pitchFamily="34" charset="0"/>
              <a:buChar char="•"/>
            </a:pPr>
            <a:r>
              <a:rPr lang="en-US" sz="2400">
                <a:solidFill>
                  <a:schemeClr val="accent2">
                    <a:lumMod val="60000"/>
                    <a:lumOff val="40000"/>
                  </a:schemeClr>
                </a:solidFill>
                <a:latin typeface="Century Gothic" panose="020B0502020202020204" pitchFamily="34" charset="0"/>
              </a:rPr>
              <a:t>The negative ion (anion) is </a:t>
            </a:r>
            <a:r>
              <a:rPr lang="en-US" sz="2400" b="1">
                <a:solidFill>
                  <a:schemeClr val="accent2">
                    <a:lumMod val="60000"/>
                    <a:lumOff val="40000"/>
                  </a:schemeClr>
                </a:solidFill>
                <a:latin typeface="Century Gothic" panose="020B0502020202020204" pitchFamily="34" charset="0"/>
              </a:rPr>
              <a:t>Cl</a:t>
            </a:r>
            <a:r>
              <a:rPr lang="en-US" sz="2400" b="1" baseline="30000">
                <a:solidFill>
                  <a:schemeClr val="accent2">
                    <a:lumMod val="60000"/>
                    <a:lumOff val="40000"/>
                  </a:schemeClr>
                </a:solidFill>
                <a:latin typeface="Century Gothic" panose="020B0502020202020204" pitchFamily="34" charset="0"/>
              </a:rPr>
              <a:t>-</a:t>
            </a:r>
            <a:r>
              <a:rPr lang="en-US" sz="2400">
                <a:solidFill>
                  <a:schemeClr val="accent2">
                    <a:lumMod val="60000"/>
                    <a:lumOff val="40000"/>
                  </a:schemeClr>
                </a:solidFill>
                <a:latin typeface="Century Gothic" panose="020B0502020202020204" pitchFamily="34" charset="0"/>
              </a:rPr>
              <a:t>. </a:t>
            </a:r>
          </a:p>
          <a:p>
            <a:pPr marL="342900" indent="-342900">
              <a:buFont typeface="Arial" panose="020B0604020202020204" pitchFamily="34" charset="0"/>
              <a:buChar char="•"/>
            </a:pPr>
            <a:r>
              <a:rPr lang="en-US" sz="2400">
                <a:solidFill>
                  <a:schemeClr val="accent2">
                    <a:lumMod val="60000"/>
                    <a:lumOff val="40000"/>
                  </a:schemeClr>
                </a:solidFill>
                <a:latin typeface="Century Gothic" panose="020B0502020202020204" pitchFamily="34" charset="0"/>
              </a:rPr>
              <a:t>Because this ion is negatively charged, it will be </a:t>
            </a:r>
            <a:r>
              <a:rPr lang="en-US" sz="2400" b="1">
                <a:solidFill>
                  <a:schemeClr val="accent2">
                    <a:lumMod val="60000"/>
                    <a:lumOff val="40000"/>
                  </a:schemeClr>
                </a:solidFill>
                <a:latin typeface="Century Gothic" panose="020B0502020202020204" pitchFamily="34" charset="0"/>
              </a:rPr>
              <a:t>attracted to the positive electrode</a:t>
            </a:r>
            <a:r>
              <a:rPr lang="en-US" sz="2400">
                <a:solidFill>
                  <a:schemeClr val="accent2">
                    <a:lumMod val="60000"/>
                    <a:lumOff val="40000"/>
                  </a:schemeClr>
                </a:solidFill>
                <a:latin typeface="Century Gothic" panose="020B0502020202020204" pitchFamily="34" charset="0"/>
              </a:rPr>
              <a:t> (anode).</a:t>
            </a:r>
          </a:p>
          <a:p>
            <a:pPr marL="342900" indent="-342900">
              <a:buFont typeface="Arial" panose="020B0604020202020204" pitchFamily="34" charset="0"/>
              <a:buChar char="•"/>
            </a:pPr>
            <a:r>
              <a:rPr lang="en-US" sz="2400">
                <a:solidFill>
                  <a:schemeClr val="accent2">
                    <a:lumMod val="60000"/>
                    <a:lumOff val="40000"/>
                  </a:schemeClr>
                </a:solidFill>
                <a:latin typeface="Century Gothic" panose="020B0502020202020204" pitchFamily="34" charset="0"/>
              </a:rPr>
              <a:t>Here, the negative ion will be </a:t>
            </a:r>
            <a:r>
              <a:rPr lang="en-US" sz="2400" b="1" err="1">
                <a:solidFill>
                  <a:schemeClr val="accent2">
                    <a:lumMod val="60000"/>
                    <a:lumOff val="40000"/>
                  </a:schemeClr>
                </a:solidFill>
                <a:latin typeface="Century Gothic" panose="020B0502020202020204" pitchFamily="34" charset="0"/>
              </a:rPr>
              <a:t>oxidised</a:t>
            </a:r>
            <a:r>
              <a:rPr lang="en-US" sz="2400">
                <a:solidFill>
                  <a:schemeClr val="accent2">
                    <a:lumMod val="60000"/>
                    <a:lumOff val="40000"/>
                  </a:schemeClr>
                </a:solidFill>
                <a:latin typeface="Century Gothic" panose="020B0502020202020204" pitchFamily="34" charset="0"/>
              </a:rPr>
              <a:t> (loses electrons)</a:t>
            </a:r>
          </a:p>
          <a:p>
            <a:pPr marL="342900" indent="-342900">
              <a:buFont typeface="Arial" panose="020B0604020202020204" pitchFamily="34" charset="0"/>
              <a:buChar char="•"/>
            </a:pPr>
            <a:r>
              <a:rPr lang="en-US" sz="2400" i="1">
                <a:solidFill>
                  <a:schemeClr val="accent2">
                    <a:lumMod val="60000"/>
                    <a:lumOff val="40000"/>
                  </a:schemeClr>
                </a:solidFill>
                <a:latin typeface="Century Gothic" panose="020B0502020202020204" pitchFamily="34" charset="0"/>
              </a:rPr>
              <a:t>(HT only) The half equation for this is </a:t>
            </a:r>
            <a:r>
              <a:rPr lang="en-GB" sz="2400" b="1" i="1">
                <a:solidFill>
                  <a:schemeClr val="accent2">
                    <a:lumMod val="60000"/>
                    <a:lumOff val="40000"/>
                  </a:schemeClr>
                </a:solidFill>
                <a:latin typeface="Century Gothic" panose="020B0502020202020204" pitchFamily="34" charset="0"/>
              </a:rPr>
              <a:t>2Cl</a:t>
            </a:r>
            <a:r>
              <a:rPr lang="en-GB" sz="2400" b="1" i="1" baseline="30000">
                <a:solidFill>
                  <a:schemeClr val="accent2">
                    <a:lumMod val="60000"/>
                    <a:lumOff val="40000"/>
                  </a:schemeClr>
                </a:solidFill>
                <a:latin typeface="Century Gothic" panose="020B0502020202020204" pitchFamily="34" charset="0"/>
              </a:rPr>
              <a:t>-</a:t>
            </a:r>
            <a:r>
              <a:rPr lang="en-GB" sz="2400" b="1" i="1">
                <a:solidFill>
                  <a:schemeClr val="accent2">
                    <a:lumMod val="60000"/>
                    <a:lumOff val="40000"/>
                  </a:schemeClr>
                </a:solidFill>
                <a:latin typeface="Century Gothic" panose="020B0502020202020204" pitchFamily="34" charset="0"/>
              </a:rPr>
              <a:t> </a:t>
            </a:r>
            <a:r>
              <a:rPr lang="en-GB" sz="2400" b="1" i="1">
                <a:solidFill>
                  <a:schemeClr val="accent2">
                    <a:lumMod val="60000"/>
                    <a:lumOff val="40000"/>
                  </a:schemeClr>
                </a:solidFill>
                <a:latin typeface="Century Gothic" panose="020B0502020202020204" pitchFamily="34" charset="0"/>
                <a:ea typeface="Century Gothic"/>
                <a:cs typeface="Century Gothic"/>
                <a:sym typeface="Century Gothic"/>
              </a:rPr>
              <a:t>→ Cl</a:t>
            </a:r>
            <a:r>
              <a:rPr lang="en-GB" sz="2400" b="1" i="1" baseline="-25000">
                <a:solidFill>
                  <a:schemeClr val="accent2">
                    <a:lumMod val="60000"/>
                    <a:lumOff val="40000"/>
                  </a:schemeClr>
                </a:solidFill>
                <a:latin typeface="Century Gothic" panose="020B0502020202020204" pitchFamily="34" charset="0"/>
                <a:ea typeface="Century Gothic"/>
                <a:cs typeface="Century Gothic"/>
                <a:sym typeface="Century Gothic"/>
              </a:rPr>
              <a:t>2</a:t>
            </a:r>
            <a:r>
              <a:rPr lang="en-GB" sz="2400" b="1" i="1">
                <a:solidFill>
                  <a:schemeClr val="accent2">
                    <a:lumMod val="60000"/>
                    <a:lumOff val="40000"/>
                  </a:schemeClr>
                </a:solidFill>
                <a:latin typeface="Century Gothic" panose="020B0502020202020204" pitchFamily="34" charset="0"/>
              </a:rPr>
              <a:t> + 2e</a:t>
            </a:r>
            <a:r>
              <a:rPr lang="en-GB" sz="2400" b="1" i="1" baseline="30000">
                <a:solidFill>
                  <a:schemeClr val="accent2">
                    <a:lumMod val="60000"/>
                    <a:lumOff val="40000"/>
                  </a:schemeClr>
                </a:solidFill>
                <a:latin typeface="Century Gothic" panose="020B0502020202020204" pitchFamily="34" charset="0"/>
              </a:rPr>
              <a:t>-</a:t>
            </a:r>
            <a:r>
              <a:rPr lang="en-GB" sz="2400" b="1" i="1">
                <a:solidFill>
                  <a:schemeClr val="accent2">
                    <a:lumMod val="60000"/>
                    <a:lumOff val="40000"/>
                  </a:schemeClr>
                </a:solidFill>
                <a:latin typeface="Century Gothic" panose="020B0502020202020204" pitchFamily="34" charset="0"/>
              </a:rPr>
              <a:t> </a:t>
            </a:r>
          </a:p>
          <a:p>
            <a:pPr marL="342900" indent="-342900">
              <a:buFont typeface="Arial" panose="020B0604020202020204" pitchFamily="34" charset="0"/>
              <a:buChar char="•"/>
            </a:pPr>
            <a:endParaRPr lang="en-US" sz="2400">
              <a:solidFill>
                <a:schemeClr val="accent1"/>
              </a:solidFill>
              <a:latin typeface="Century Gothic" panose="020B0502020202020204" pitchFamily="34" charset="0"/>
            </a:endParaRPr>
          </a:p>
          <a:p>
            <a:pPr marL="342900" indent="-342900">
              <a:buFont typeface="Arial" panose="020B0604020202020204" pitchFamily="34" charset="0"/>
              <a:buChar char="•"/>
            </a:pPr>
            <a:endParaRPr lang="en-US" sz="240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364649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109538"/>
            <a:ext cx="10620375" cy="720725"/>
          </a:xfrm>
        </p:spPr>
        <p:txBody>
          <a:bodyPr/>
          <a:lstStyle/>
          <a:p>
            <a:r>
              <a:rPr lang="en-US" sz="2600" b="1">
                <a:latin typeface="Century Gothic" panose="020B0502020202020204" pitchFamily="34" charset="0"/>
              </a:rPr>
              <a:t>You: Describing what happens in electrolysis</a:t>
            </a:r>
          </a:p>
        </p:txBody>
      </p:sp>
      <p:sp>
        <p:nvSpPr>
          <p:cNvPr id="8" name="TextBox 7">
            <a:extLst>
              <a:ext uri="{FF2B5EF4-FFF2-40B4-BE49-F238E27FC236}">
                <a16:creationId xmlns:a16="http://schemas.microsoft.com/office/drawing/2014/main" id="{1F764C78-3DE1-44A0-B656-FB67A825BB1A}"/>
              </a:ext>
            </a:extLst>
          </p:cNvPr>
          <p:cNvSpPr txBox="1"/>
          <p:nvPr/>
        </p:nvSpPr>
        <p:spPr>
          <a:xfrm>
            <a:off x="145382" y="829805"/>
            <a:ext cx="10951404" cy="1200329"/>
          </a:xfrm>
          <a:prstGeom prst="rect">
            <a:avLst/>
          </a:prstGeom>
          <a:noFill/>
        </p:spPr>
        <p:txBody>
          <a:bodyPr wrap="square">
            <a:spAutoFit/>
          </a:bodyPr>
          <a:lstStyle/>
          <a:p>
            <a:r>
              <a:rPr lang="en-US" sz="2400">
                <a:latin typeface="Century Gothic" panose="020B0502020202020204" pitchFamily="34" charset="0"/>
              </a:rPr>
              <a:t>A scientist carried out the electrolysis of magnesium oxide.</a:t>
            </a:r>
          </a:p>
          <a:p>
            <a:endParaRPr lang="en-US" sz="2400">
              <a:latin typeface="Century Gothic" panose="020B0502020202020204" pitchFamily="34" charset="0"/>
            </a:endParaRPr>
          </a:p>
          <a:p>
            <a:r>
              <a:rPr lang="en-US" sz="2400" b="1">
                <a:latin typeface="Century Gothic" panose="020B0502020202020204" pitchFamily="34" charset="0"/>
              </a:rPr>
              <a:t>Describe what will happen when the current is switched on.</a:t>
            </a:r>
          </a:p>
        </p:txBody>
      </p:sp>
      <p:sp>
        <p:nvSpPr>
          <p:cNvPr id="3" name="TextBox 2">
            <a:extLst>
              <a:ext uri="{FF2B5EF4-FFF2-40B4-BE49-F238E27FC236}">
                <a16:creationId xmlns:a16="http://schemas.microsoft.com/office/drawing/2014/main" id="{AFD4D568-2473-4642-17BF-E9EDB4910285}"/>
              </a:ext>
            </a:extLst>
          </p:cNvPr>
          <p:cNvSpPr txBox="1"/>
          <p:nvPr/>
        </p:nvSpPr>
        <p:spPr>
          <a:xfrm>
            <a:off x="145381" y="2092126"/>
            <a:ext cx="11292367" cy="4893647"/>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a:solidFill>
                  <a:schemeClr val="accent2">
                    <a:lumMod val="60000"/>
                    <a:lumOff val="40000"/>
                  </a:schemeClr>
                </a:solidFill>
                <a:latin typeface="Century Gothic" panose="020B0502020202020204" pitchFamily="34" charset="0"/>
              </a:rPr>
              <a:t>When electrolysis occurs, </a:t>
            </a:r>
            <a:r>
              <a:rPr lang="en-US" sz="2400" b="1">
                <a:solidFill>
                  <a:schemeClr val="accent2">
                    <a:lumMod val="60000"/>
                    <a:lumOff val="40000"/>
                  </a:schemeClr>
                </a:solidFill>
                <a:latin typeface="Century Gothic" panose="020B0502020202020204" pitchFamily="34" charset="0"/>
              </a:rPr>
              <a:t>magnesium oxide is split up into its ions</a:t>
            </a:r>
            <a:r>
              <a:rPr lang="en-US" sz="2400">
                <a:solidFill>
                  <a:schemeClr val="accent2">
                    <a:lumMod val="60000"/>
                    <a:lumOff val="40000"/>
                  </a:schemeClr>
                </a:solidFill>
                <a:latin typeface="Century Gothic" panose="020B0502020202020204" pitchFamily="34" charset="0"/>
              </a:rPr>
              <a:t>.</a:t>
            </a:r>
          </a:p>
          <a:p>
            <a:pPr marL="342900" indent="-342900">
              <a:buFont typeface="Arial" panose="020B0604020202020204" pitchFamily="34" charset="0"/>
              <a:buChar char="•"/>
            </a:pPr>
            <a:r>
              <a:rPr lang="en-US" sz="2400">
                <a:solidFill>
                  <a:schemeClr val="accent2">
                    <a:lumMod val="60000"/>
                    <a:lumOff val="40000"/>
                  </a:schemeClr>
                </a:solidFill>
                <a:latin typeface="Century Gothic" panose="020B0502020202020204" pitchFamily="34" charset="0"/>
              </a:rPr>
              <a:t>The positive ion (cation) is </a:t>
            </a:r>
            <a:r>
              <a:rPr lang="en-US" sz="2400" b="1">
                <a:solidFill>
                  <a:schemeClr val="accent2">
                    <a:lumMod val="60000"/>
                    <a:lumOff val="40000"/>
                  </a:schemeClr>
                </a:solidFill>
                <a:latin typeface="Century Gothic" panose="020B0502020202020204" pitchFamily="34" charset="0"/>
              </a:rPr>
              <a:t>Mg</a:t>
            </a:r>
            <a:r>
              <a:rPr lang="en-US" sz="2400" b="1" baseline="30000">
                <a:solidFill>
                  <a:schemeClr val="accent2">
                    <a:lumMod val="60000"/>
                    <a:lumOff val="40000"/>
                  </a:schemeClr>
                </a:solidFill>
                <a:latin typeface="Century Gothic" panose="020B0502020202020204" pitchFamily="34" charset="0"/>
              </a:rPr>
              <a:t>2+</a:t>
            </a:r>
            <a:r>
              <a:rPr lang="en-US" sz="2400">
                <a:solidFill>
                  <a:schemeClr val="accent2">
                    <a:lumMod val="60000"/>
                    <a:lumOff val="40000"/>
                  </a:schemeClr>
                </a:solidFill>
                <a:latin typeface="Century Gothic" panose="020B0502020202020204" pitchFamily="34" charset="0"/>
              </a:rPr>
              <a:t>. </a:t>
            </a:r>
          </a:p>
          <a:p>
            <a:pPr marL="342900" indent="-342900">
              <a:buFont typeface="Arial" panose="020B0604020202020204" pitchFamily="34" charset="0"/>
              <a:buChar char="•"/>
            </a:pPr>
            <a:r>
              <a:rPr lang="en-US" sz="2400">
                <a:solidFill>
                  <a:schemeClr val="accent2">
                    <a:lumMod val="60000"/>
                    <a:lumOff val="40000"/>
                  </a:schemeClr>
                </a:solidFill>
                <a:latin typeface="Century Gothic" panose="020B0502020202020204" pitchFamily="34" charset="0"/>
              </a:rPr>
              <a:t>Because this ion is positively charged, it will be </a:t>
            </a:r>
            <a:r>
              <a:rPr lang="en-US" sz="2400" b="1">
                <a:solidFill>
                  <a:schemeClr val="accent2">
                    <a:lumMod val="60000"/>
                    <a:lumOff val="40000"/>
                  </a:schemeClr>
                </a:solidFill>
                <a:latin typeface="Century Gothic" panose="020B0502020202020204" pitchFamily="34" charset="0"/>
              </a:rPr>
              <a:t>attracted to the negative electrode</a:t>
            </a:r>
            <a:r>
              <a:rPr lang="en-US" sz="2400">
                <a:solidFill>
                  <a:schemeClr val="accent2">
                    <a:lumMod val="60000"/>
                    <a:lumOff val="40000"/>
                  </a:schemeClr>
                </a:solidFill>
                <a:latin typeface="Century Gothic" panose="020B0502020202020204" pitchFamily="34" charset="0"/>
              </a:rPr>
              <a:t> (cathode).</a:t>
            </a:r>
          </a:p>
          <a:p>
            <a:pPr marL="342900" indent="-342900">
              <a:buFont typeface="Arial" panose="020B0604020202020204" pitchFamily="34" charset="0"/>
              <a:buChar char="•"/>
            </a:pPr>
            <a:r>
              <a:rPr lang="en-US" sz="2400">
                <a:solidFill>
                  <a:schemeClr val="accent2">
                    <a:lumMod val="60000"/>
                    <a:lumOff val="40000"/>
                  </a:schemeClr>
                </a:solidFill>
                <a:latin typeface="Century Gothic" panose="020B0502020202020204" pitchFamily="34" charset="0"/>
              </a:rPr>
              <a:t>Here, the positive ion will be </a:t>
            </a:r>
            <a:r>
              <a:rPr lang="en-US" sz="2400" b="1">
                <a:solidFill>
                  <a:schemeClr val="accent2">
                    <a:lumMod val="60000"/>
                    <a:lumOff val="40000"/>
                  </a:schemeClr>
                </a:solidFill>
                <a:latin typeface="Century Gothic" panose="020B0502020202020204" pitchFamily="34" charset="0"/>
              </a:rPr>
              <a:t>reduced</a:t>
            </a:r>
            <a:r>
              <a:rPr lang="en-US" sz="2400">
                <a:solidFill>
                  <a:schemeClr val="accent2">
                    <a:lumMod val="60000"/>
                    <a:lumOff val="40000"/>
                  </a:schemeClr>
                </a:solidFill>
                <a:latin typeface="Century Gothic" panose="020B0502020202020204" pitchFamily="34" charset="0"/>
              </a:rPr>
              <a:t> (gains electrons).</a:t>
            </a:r>
          </a:p>
          <a:p>
            <a:pPr marL="342900" indent="-342900">
              <a:buFont typeface="Arial" panose="020B0604020202020204" pitchFamily="34" charset="0"/>
              <a:buChar char="•"/>
            </a:pPr>
            <a:r>
              <a:rPr lang="en-US" sz="2400" i="1">
                <a:solidFill>
                  <a:schemeClr val="accent2">
                    <a:lumMod val="60000"/>
                    <a:lumOff val="40000"/>
                  </a:schemeClr>
                </a:solidFill>
                <a:latin typeface="Century Gothic" panose="020B0502020202020204" pitchFamily="34" charset="0"/>
              </a:rPr>
              <a:t>(HT only) The half equation for this is </a:t>
            </a:r>
            <a:r>
              <a:rPr lang="en-GB" sz="2400" b="1" i="1">
                <a:solidFill>
                  <a:schemeClr val="accent2">
                    <a:lumMod val="60000"/>
                    <a:lumOff val="40000"/>
                  </a:schemeClr>
                </a:solidFill>
                <a:latin typeface="Century Gothic" panose="020B0502020202020204" pitchFamily="34" charset="0"/>
              </a:rPr>
              <a:t>Mg</a:t>
            </a:r>
            <a:r>
              <a:rPr lang="en-GB" sz="2400" b="1" i="1" baseline="30000">
                <a:solidFill>
                  <a:schemeClr val="accent2">
                    <a:lumMod val="60000"/>
                    <a:lumOff val="40000"/>
                  </a:schemeClr>
                </a:solidFill>
                <a:latin typeface="Century Gothic" panose="020B0502020202020204" pitchFamily="34" charset="0"/>
              </a:rPr>
              <a:t>2+</a:t>
            </a:r>
            <a:r>
              <a:rPr lang="en-GB" sz="2400" b="1" i="1">
                <a:solidFill>
                  <a:schemeClr val="accent2">
                    <a:lumMod val="60000"/>
                    <a:lumOff val="40000"/>
                  </a:schemeClr>
                </a:solidFill>
                <a:latin typeface="Century Gothic" panose="020B0502020202020204" pitchFamily="34" charset="0"/>
              </a:rPr>
              <a:t> + 2e</a:t>
            </a:r>
            <a:r>
              <a:rPr lang="en-GB" sz="2400" b="1" i="1" baseline="30000">
                <a:solidFill>
                  <a:schemeClr val="accent2">
                    <a:lumMod val="60000"/>
                    <a:lumOff val="40000"/>
                  </a:schemeClr>
                </a:solidFill>
                <a:latin typeface="Century Gothic" panose="020B0502020202020204" pitchFamily="34" charset="0"/>
              </a:rPr>
              <a:t>-</a:t>
            </a:r>
            <a:r>
              <a:rPr lang="en-GB" sz="2400" b="1" i="1">
                <a:solidFill>
                  <a:schemeClr val="accent2">
                    <a:lumMod val="60000"/>
                    <a:lumOff val="40000"/>
                  </a:schemeClr>
                </a:solidFill>
                <a:latin typeface="Century Gothic" panose="020B0502020202020204" pitchFamily="34" charset="0"/>
              </a:rPr>
              <a:t> </a:t>
            </a:r>
            <a:r>
              <a:rPr lang="en-GB" sz="2400" b="1" i="1">
                <a:solidFill>
                  <a:schemeClr val="accent2">
                    <a:lumMod val="60000"/>
                    <a:lumOff val="40000"/>
                  </a:schemeClr>
                </a:solidFill>
                <a:latin typeface="Century Gothic" panose="020B0502020202020204" pitchFamily="34" charset="0"/>
                <a:ea typeface="Century Gothic"/>
                <a:cs typeface="Century Gothic"/>
                <a:sym typeface="Century Gothic"/>
              </a:rPr>
              <a:t>→ </a:t>
            </a:r>
            <a:r>
              <a:rPr lang="en-GB" sz="2400" b="1" i="1">
                <a:solidFill>
                  <a:schemeClr val="accent2">
                    <a:lumMod val="60000"/>
                    <a:lumOff val="40000"/>
                  </a:schemeClr>
                </a:solidFill>
                <a:latin typeface="Century Gothic" panose="020B0502020202020204" pitchFamily="34" charset="0"/>
                <a:sym typeface="Century Gothic"/>
              </a:rPr>
              <a:t>Mg</a:t>
            </a:r>
            <a:endParaRPr lang="en-US" sz="2400" i="1">
              <a:solidFill>
                <a:schemeClr val="accent2">
                  <a:lumMod val="60000"/>
                  <a:lumOff val="40000"/>
                </a:schemeClr>
              </a:solidFill>
              <a:latin typeface="Century Gothic" panose="020B0502020202020204" pitchFamily="34" charset="0"/>
            </a:endParaRPr>
          </a:p>
          <a:p>
            <a:pPr marL="342900" indent="-342900">
              <a:buFont typeface="Arial" panose="020B0604020202020204" pitchFamily="34" charset="0"/>
              <a:buChar char="•"/>
            </a:pPr>
            <a:r>
              <a:rPr lang="en-US" sz="2400">
                <a:solidFill>
                  <a:schemeClr val="accent2">
                    <a:lumMod val="60000"/>
                    <a:lumOff val="40000"/>
                  </a:schemeClr>
                </a:solidFill>
                <a:latin typeface="Century Gothic" panose="020B0502020202020204" pitchFamily="34" charset="0"/>
              </a:rPr>
              <a:t>The negative ion (anion) is </a:t>
            </a:r>
            <a:r>
              <a:rPr lang="en-US" sz="2400" b="1">
                <a:solidFill>
                  <a:schemeClr val="accent2">
                    <a:lumMod val="60000"/>
                    <a:lumOff val="40000"/>
                  </a:schemeClr>
                </a:solidFill>
                <a:latin typeface="Century Gothic" panose="020B0502020202020204" pitchFamily="34" charset="0"/>
              </a:rPr>
              <a:t>O</a:t>
            </a:r>
            <a:r>
              <a:rPr lang="en-US" sz="2400" b="1" baseline="30000">
                <a:solidFill>
                  <a:schemeClr val="accent2">
                    <a:lumMod val="60000"/>
                    <a:lumOff val="40000"/>
                  </a:schemeClr>
                </a:solidFill>
                <a:latin typeface="Century Gothic" panose="020B0502020202020204" pitchFamily="34" charset="0"/>
              </a:rPr>
              <a:t>2-</a:t>
            </a:r>
            <a:r>
              <a:rPr lang="en-US" sz="2400">
                <a:solidFill>
                  <a:schemeClr val="accent2">
                    <a:lumMod val="60000"/>
                    <a:lumOff val="40000"/>
                  </a:schemeClr>
                </a:solidFill>
                <a:latin typeface="Century Gothic" panose="020B0502020202020204" pitchFamily="34" charset="0"/>
              </a:rPr>
              <a:t>. </a:t>
            </a:r>
          </a:p>
          <a:p>
            <a:pPr marL="342900" indent="-342900">
              <a:buFont typeface="Arial" panose="020B0604020202020204" pitchFamily="34" charset="0"/>
              <a:buChar char="•"/>
            </a:pPr>
            <a:r>
              <a:rPr lang="en-US" sz="2400">
                <a:solidFill>
                  <a:schemeClr val="accent2">
                    <a:lumMod val="60000"/>
                    <a:lumOff val="40000"/>
                  </a:schemeClr>
                </a:solidFill>
                <a:latin typeface="Century Gothic" panose="020B0502020202020204" pitchFamily="34" charset="0"/>
              </a:rPr>
              <a:t>Because this ion is negatively charged, it will be </a:t>
            </a:r>
            <a:r>
              <a:rPr lang="en-US" sz="2400" b="1">
                <a:solidFill>
                  <a:schemeClr val="accent2">
                    <a:lumMod val="60000"/>
                    <a:lumOff val="40000"/>
                  </a:schemeClr>
                </a:solidFill>
                <a:latin typeface="Century Gothic" panose="020B0502020202020204" pitchFamily="34" charset="0"/>
              </a:rPr>
              <a:t>attracted to the positive electrode</a:t>
            </a:r>
            <a:r>
              <a:rPr lang="en-US" sz="2400">
                <a:solidFill>
                  <a:schemeClr val="accent2">
                    <a:lumMod val="60000"/>
                    <a:lumOff val="40000"/>
                  </a:schemeClr>
                </a:solidFill>
                <a:latin typeface="Century Gothic" panose="020B0502020202020204" pitchFamily="34" charset="0"/>
              </a:rPr>
              <a:t> (anode).</a:t>
            </a:r>
          </a:p>
          <a:p>
            <a:pPr marL="342900" indent="-342900">
              <a:buFont typeface="Arial" panose="020B0604020202020204" pitchFamily="34" charset="0"/>
              <a:buChar char="•"/>
            </a:pPr>
            <a:r>
              <a:rPr lang="en-US" sz="2400">
                <a:solidFill>
                  <a:schemeClr val="accent2">
                    <a:lumMod val="60000"/>
                    <a:lumOff val="40000"/>
                  </a:schemeClr>
                </a:solidFill>
                <a:latin typeface="Century Gothic" panose="020B0502020202020204" pitchFamily="34" charset="0"/>
              </a:rPr>
              <a:t>Here, the negative ion will be </a:t>
            </a:r>
            <a:r>
              <a:rPr lang="en-US" sz="2400" b="1" err="1">
                <a:solidFill>
                  <a:schemeClr val="accent2">
                    <a:lumMod val="60000"/>
                    <a:lumOff val="40000"/>
                  </a:schemeClr>
                </a:solidFill>
                <a:latin typeface="Century Gothic" panose="020B0502020202020204" pitchFamily="34" charset="0"/>
              </a:rPr>
              <a:t>oxidised</a:t>
            </a:r>
            <a:r>
              <a:rPr lang="en-US" sz="2400">
                <a:solidFill>
                  <a:schemeClr val="accent2">
                    <a:lumMod val="60000"/>
                    <a:lumOff val="40000"/>
                  </a:schemeClr>
                </a:solidFill>
                <a:latin typeface="Century Gothic" panose="020B0502020202020204" pitchFamily="34" charset="0"/>
              </a:rPr>
              <a:t> (loses electrons)</a:t>
            </a:r>
          </a:p>
          <a:p>
            <a:pPr marL="342900" indent="-342900">
              <a:buFont typeface="Arial" panose="020B0604020202020204" pitchFamily="34" charset="0"/>
              <a:buChar char="•"/>
            </a:pPr>
            <a:r>
              <a:rPr lang="en-US" sz="2400" i="1">
                <a:solidFill>
                  <a:schemeClr val="accent2">
                    <a:lumMod val="60000"/>
                    <a:lumOff val="40000"/>
                  </a:schemeClr>
                </a:solidFill>
                <a:latin typeface="Century Gothic" panose="020B0502020202020204" pitchFamily="34" charset="0"/>
              </a:rPr>
              <a:t>(HT only) The half equation for this is </a:t>
            </a:r>
            <a:r>
              <a:rPr lang="en-GB" sz="2400" b="1" i="1">
                <a:solidFill>
                  <a:schemeClr val="accent2">
                    <a:lumMod val="60000"/>
                    <a:lumOff val="40000"/>
                  </a:schemeClr>
                </a:solidFill>
                <a:latin typeface="Century Gothic" panose="020B0502020202020204" pitchFamily="34" charset="0"/>
              </a:rPr>
              <a:t>2O</a:t>
            </a:r>
            <a:r>
              <a:rPr lang="en-GB" sz="2400" b="1" i="1" baseline="30000">
                <a:solidFill>
                  <a:schemeClr val="accent2">
                    <a:lumMod val="60000"/>
                    <a:lumOff val="40000"/>
                  </a:schemeClr>
                </a:solidFill>
                <a:latin typeface="Century Gothic" panose="020B0502020202020204" pitchFamily="34" charset="0"/>
              </a:rPr>
              <a:t>2-</a:t>
            </a:r>
            <a:r>
              <a:rPr lang="en-GB" sz="2400" b="1" i="1">
                <a:solidFill>
                  <a:schemeClr val="accent2">
                    <a:lumMod val="60000"/>
                    <a:lumOff val="40000"/>
                  </a:schemeClr>
                </a:solidFill>
                <a:latin typeface="Century Gothic" panose="020B0502020202020204" pitchFamily="34" charset="0"/>
              </a:rPr>
              <a:t> </a:t>
            </a:r>
            <a:r>
              <a:rPr lang="en-GB" sz="2400" b="1" i="1">
                <a:solidFill>
                  <a:schemeClr val="accent2">
                    <a:lumMod val="60000"/>
                    <a:lumOff val="40000"/>
                  </a:schemeClr>
                </a:solidFill>
                <a:latin typeface="Century Gothic" panose="020B0502020202020204" pitchFamily="34" charset="0"/>
                <a:ea typeface="Century Gothic"/>
                <a:cs typeface="Century Gothic"/>
                <a:sym typeface="Century Gothic"/>
              </a:rPr>
              <a:t>→ O</a:t>
            </a:r>
            <a:r>
              <a:rPr lang="en-GB" sz="2400" b="1" i="1" baseline="-25000">
                <a:solidFill>
                  <a:schemeClr val="accent2">
                    <a:lumMod val="60000"/>
                    <a:lumOff val="40000"/>
                  </a:schemeClr>
                </a:solidFill>
                <a:latin typeface="Century Gothic" panose="020B0502020202020204" pitchFamily="34" charset="0"/>
                <a:ea typeface="Century Gothic"/>
                <a:cs typeface="Century Gothic"/>
                <a:sym typeface="Century Gothic"/>
              </a:rPr>
              <a:t>2</a:t>
            </a:r>
            <a:r>
              <a:rPr lang="en-GB" sz="2400" b="1" i="1">
                <a:solidFill>
                  <a:schemeClr val="accent2">
                    <a:lumMod val="60000"/>
                    <a:lumOff val="40000"/>
                  </a:schemeClr>
                </a:solidFill>
                <a:latin typeface="Century Gothic" panose="020B0502020202020204" pitchFamily="34" charset="0"/>
              </a:rPr>
              <a:t> + 4e</a:t>
            </a:r>
            <a:r>
              <a:rPr lang="en-GB" sz="2400" b="1" i="1" baseline="30000">
                <a:solidFill>
                  <a:schemeClr val="accent2">
                    <a:lumMod val="60000"/>
                    <a:lumOff val="40000"/>
                  </a:schemeClr>
                </a:solidFill>
                <a:latin typeface="Century Gothic" panose="020B0502020202020204" pitchFamily="34" charset="0"/>
              </a:rPr>
              <a:t>-</a:t>
            </a:r>
            <a:r>
              <a:rPr lang="en-GB" sz="2400" b="1" i="1">
                <a:solidFill>
                  <a:schemeClr val="accent2">
                    <a:lumMod val="60000"/>
                    <a:lumOff val="40000"/>
                  </a:schemeClr>
                </a:solidFill>
                <a:latin typeface="Century Gothic" panose="020B0502020202020204" pitchFamily="34" charset="0"/>
              </a:rPr>
              <a:t> </a:t>
            </a:r>
          </a:p>
          <a:p>
            <a:pPr marL="342900" indent="-342900">
              <a:buFont typeface="Arial" panose="020B0604020202020204" pitchFamily="34" charset="0"/>
              <a:buChar char="•"/>
            </a:pPr>
            <a:endParaRPr lang="en-US" sz="2400">
              <a:solidFill>
                <a:schemeClr val="accent1"/>
              </a:solidFill>
              <a:latin typeface="Century Gothic" panose="020B0502020202020204" pitchFamily="34" charset="0"/>
            </a:endParaRPr>
          </a:p>
          <a:p>
            <a:pPr marL="342900" indent="-342900">
              <a:buFont typeface="Arial" panose="020B0604020202020204" pitchFamily="34" charset="0"/>
              <a:buChar char="•"/>
            </a:pPr>
            <a:endParaRPr lang="en-US" sz="240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349679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818DE-647A-1556-4F82-D63DC3E1C757}"/>
              </a:ext>
            </a:extLst>
          </p:cNvPr>
          <p:cNvSpPr>
            <a:spLocks noGrp="1"/>
          </p:cNvSpPr>
          <p:nvPr>
            <p:ph type="title"/>
          </p:nvPr>
        </p:nvSpPr>
        <p:spPr/>
        <p:txBody>
          <a:bodyPr/>
          <a:lstStyle/>
          <a:p>
            <a:r>
              <a:rPr lang="en-GB">
                <a:latin typeface="Century Gothic" panose="020B0502020202020204" pitchFamily="34" charset="0"/>
              </a:rPr>
              <a:t>Practical Activity</a:t>
            </a:r>
            <a:endParaRPr lang="en-GB" dirty="0">
              <a:latin typeface="Century Gothic" panose="020B0502020202020204" pitchFamily="34" charset="0"/>
            </a:endParaRPr>
          </a:p>
        </p:txBody>
      </p:sp>
      <p:sp>
        <p:nvSpPr>
          <p:cNvPr id="3" name="TextBox 2">
            <a:extLst>
              <a:ext uri="{FF2B5EF4-FFF2-40B4-BE49-F238E27FC236}">
                <a16:creationId xmlns:a16="http://schemas.microsoft.com/office/drawing/2014/main" id="{9610226E-A12D-814A-C246-9385B73071CF}"/>
              </a:ext>
            </a:extLst>
          </p:cNvPr>
          <p:cNvSpPr txBox="1"/>
          <p:nvPr/>
        </p:nvSpPr>
        <p:spPr>
          <a:xfrm>
            <a:off x="478287" y="885828"/>
            <a:ext cx="10869561" cy="3293209"/>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This lesson contains a practical activity (either a whole class activity or a demonstration)</a:t>
            </a:r>
            <a:endParaRPr lang="en-US" sz="1600" b="0" i="0" dirty="0">
              <a:solidFill>
                <a:srgbClr val="000000"/>
              </a:solidFill>
              <a:effectLst/>
              <a:latin typeface="Century Gothic" panose="020B0502020202020204" pitchFamily="34" charset="0"/>
            </a:endParaRPr>
          </a:p>
          <a:p>
            <a:pPr marL="342900" indent="-342900">
              <a:buFont typeface="Arial" panose="020B0604020202020204" pitchFamily="34" charset="0"/>
              <a:buChar char="•"/>
            </a:pPr>
            <a:r>
              <a:rPr lang="en-GB" sz="1600" b="1" i="0" dirty="0">
                <a:solidFill>
                  <a:srgbClr val="000000"/>
                </a:solidFill>
                <a:effectLst/>
                <a:latin typeface="Century Gothic" panose="020B0502020202020204" pitchFamily="34" charset="0"/>
              </a:rPr>
              <a:t>A risk assessment </a:t>
            </a:r>
            <a:r>
              <a:rPr lang="en-GB" sz="1600" b="0" i="0" dirty="0">
                <a:solidFill>
                  <a:srgbClr val="000000"/>
                </a:solidFill>
                <a:effectLst/>
                <a:latin typeface="Century Gothic" panose="020B0502020202020204" pitchFamily="34" charset="0"/>
              </a:rPr>
              <a:t>must be completed for this practical</a:t>
            </a:r>
          </a:p>
          <a:p>
            <a:pPr marL="342900" indent="-342900">
              <a:buFont typeface="Arial" panose="020B0604020202020204" pitchFamily="34" charset="0"/>
              <a:buChar char="•"/>
            </a:pPr>
            <a:r>
              <a:rPr lang="en-GB" sz="1600" dirty="0">
                <a:solidFill>
                  <a:srgbClr val="000000"/>
                </a:solidFill>
                <a:latin typeface="Century Gothic" panose="020B0502020202020204" pitchFamily="34" charset="0"/>
              </a:rPr>
              <a:t>The template risk assessment can be </a:t>
            </a:r>
            <a:r>
              <a:rPr lang="en-GB" sz="1600" dirty="0">
                <a:latin typeface="Century Gothic" panose="020B0502020202020204" pitchFamily="34" charset="0"/>
              </a:rPr>
              <a:t>found </a:t>
            </a:r>
            <a:r>
              <a:rPr lang="en-GB" sz="16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here</a:t>
            </a:r>
            <a:r>
              <a:rPr lang="en-GB" sz="1600" dirty="0">
                <a:latin typeface="Century Gothic" panose="020B0502020202020204" pitchFamily="34" charset="0"/>
              </a:rPr>
              <a:t>.</a:t>
            </a:r>
            <a:endParaRPr lang="en-GB" sz="1600" b="0" i="0" dirty="0">
              <a:effectLst/>
              <a:latin typeface="Century Gothic" panose="020B0502020202020204" pitchFamily="34" charset="0"/>
            </a:endParaRP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The risk assessment should be specific to the class involved and written only by the teaching member of staff</a:t>
            </a:r>
            <a:endParaRPr lang="en-GB" sz="1600" dirty="0">
              <a:solidFill>
                <a:srgbClr val="000000"/>
              </a:solidFill>
              <a:latin typeface="Century Gothic" panose="020B0502020202020204" pitchFamily="34" charset="0"/>
            </a:endParaRP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The risk assessment should refer to the current CLEAPSS </a:t>
            </a:r>
            <a:r>
              <a:rPr lang="en-GB" sz="1600" b="1" i="0" dirty="0" err="1">
                <a:solidFill>
                  <a:srgbClr val="000000"/>
                </a:solidFill>
                <a:effectLst/>
                <a:latin typeface="Century Gothic" panose="020B0502020202020204" pitchFamily="34" charset="0"/>
              </a:rPr>
              <a:t>Hazcards</a:t>
            </a:r>
            <a:r>
              <a:rPr lang="en-GB" sz="1600" b="0" i="0" dirty="0">
                <a:solidFill>
                  <a:srgbClr val="000000"/>
                </a:solidFill>
                <a:effectLst/>
                <a:latin typeface="Century Gothic" panose="020B0502020202020204" pitchFamily="34" charset="0"/>
              </a:rPr>
              <a:t> for all chemicals used in the practical for safety and disposal notes. </a:t>
            </a: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A list of chemicals used can be found in the Practical Guide</a:t>
            </a: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It is good practice for students to wear safety spectacles during all class practicals and demonstrations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a:extLst>
              <a:ext uri="{FF2B5EF4-FFF2-40B4-BE49-F238E27FC236}">
                <a16:creationId xmlns:a16="http://schemas.microsoft.com/office/drawing/2014/main" id="{3F8266AC-5E7E-51F0-0D97-FFC63321C383}"/>
              </a:ext>
            </a:extLst>
          </p:cNvPr>
          <p:cNvPicPr>
            <a:picLocks noChangeAspect="1"/>
          </p:cNvPicPr>
          <p:nvPr/>
        </p:nvPicPr>
        <p:blipFill>
          <a:blip r:embed="rId4"/>
          <a:stretch>
            <a:fillRect/>
          </a:stretch>
        </p:blipFill>
        <p:spPr>
          <a:xfrm>
            <a:off x="7327894" y="3866231"/>
            <a:ext cx="4029917" cy="2850330"/>
          </a:xfrm>
          <a:prstGeom prst="rect">
            <a:avLst/>
          </a:prstGeom>
          <a:ln>
            <a:solidFill>
              <a:schemeClr val="tx1"/>
            </a:solidFill>
          </a:ln>
        </p:spPr>
      </p:pic>
    </p:spTree>
    <p:extLst>
      <p:ext uri="{BB962C8B-B14F-4D97-AF65-F5344CB8AC3E}">
        <p14:creationId xmlns:p14="http://schemas.microsoft.com/office/powerpoint/2010/main" val="2558244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descr="A paper with text and a question&#10;&#10;AI-generated content may be incorrect.">
            <a:extLst>
              <a:ext uri="{FF2B5EF4-FFF2-40B4-BE49-F238E27FC236}">
                <a16:creationId xmlns:a16="http://schemas.microsoft.com/office/drawing/2014/main" id="{22A9E28F-6E8C-430F-4503-49F914505710}"/>
              </a:ext>
            </a:extLst>
          </p:cNvPr>
          <p:cNvPicPr>
            <a:picLocks noChangeAspect="1"/>
          </p:cNvPicPr>
          <p:nvPr/>
        </p:nvPicPr>
        <p:blipFill>
          <a:blip r:embed="rId3"/>
          <a:stretch>
            <a:fillRect/>
          </a:stretch>
        </p:blipFill>
        <p:spPr>
          <a:xfrm>
            <a:off x="8160687" y="411917"/>
            <a:ext cx="3116913" cy="4403018"/>
          </a:xfrm>
          <a:prstGeom prst="rect">
            <a:avLst/>
          </a:prstGeom>
          <a:ln>
            <a:solidFill>
              <a:schemeClr val="tx1"/>
            </a:solidFill>
          </a:ln>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Activity</a:t>
            </a:r>
          </a:p>
        </p:txBody>
      </p:sp>
      <p:pic>
        <p:nvPicPr>
          <p:cNvPr id="14" name="Picture 13" descr="A paper with text and images&#10;&#10;AI-generated content may be incorrect.">
            <a:extLst>
              <a:ext uri="{FF2B5EF4-FFF2-40B4-BE49-F238E27FC236}">
                <a16:creationId xmlns:a16="http://schemas.microsoft.com/office/drawing/2014/main" id="{6D0917F0-F4CA-A150-6986-92F6780D7B91}"/>
              </a:ext>
            </a:extLst>
          </p:cNvPr>
          <p:cNvPicPr>
            <a:picLocks noChangeAspect="1"/>
          </p:cNvPicPr>
          <p:nvPr/>
        </p:nvPicPr>
        <p:blipFill>
          <a:blip r:embed="rId4"/>
          <a:stretch>
            <a:fillRect/>
          </a:stretch>
        </p:blipFill>
        <p:spPr>
          <a:xfrm>
            <a:off x="7569861" y="891602"/>
            <a:ext cx="3101782" cy="4403017"/>
          </a:xfrm>
          <a:prstGeom prst="rect">
            <a:avLst/>
          </a:prstGeom>
          <a:ln>
            <a:solidFill>
              <a:schemeClr val="tx1"/>
            </a:solidFill>
          </a:ln>
        </p:spPr>
      </p:pic>
      <p:pic>
        <p:nvPicPr>
          <p:cNvPr id="12" name="Picture 11" descr="A paper with text on it&#10;&#10;AI-generated content may be incorrect.">
            <a:extLst>
              <a:ext uri="{FF2B5EF4-FFF2-40B4-BE49-F238E27FC236}">
                <a16:creationId xmlns:a16="http://schemas.microsoft.com/office/drawing/2014/main" id="{89FD0121-4EBF-AEE0-34AD-1479DD8320E4}"/>
              </a:ext>
            </a:extLst>
          </p:cNvPr>
          <p:cNvPicPr>
            <a:picLocks noChangeAspect="1"/>
          </p:cNvPicPr>
          <p:nvPr/>
        </p:nvPicPr>
        <p:blipFill>
          <a:blip r:embed="rId5"/>
          <a:stretch>
            <a:fillRect/>
          </a:stretch>
        </p:blipFill>
        <p:spPr>
          <a:xfrm>
            <a:off x="6056026" y="1206396"/>
            <a:ext cx="3116913" cy="4403018"/>
          </a:xfrm>
          <a:prstGeom prst="rect">
            <a:avLst/>
          </a:prstGeom>
          <a:ln>
            <a:solidFill>
              <a:schemeClr val="tx1"/>
            </a:solidFill>
          </a:ln>
        </p:spPr>
      </p:pic>
      <p:pic>
        <p:nvPicPr>
          <p:cNvPr id="5" name="Picture 4" descr="A screenshot of a cell&#10;&#10;AI-generated content may be incorrect.">
            <a:extLst>
              <a:ext uri="{FF2B5EF4-FFF2-40B4-BE49-F238E27FC236}">
                <a16:creationId xmlns:a16="http://schemas.microsoft.com/office/drawing/2014/main" id="{B375F843-035A-4AD3-39D3-B271FF844B0A}"/>
              </a:ext>
            </a:extLst>
          </p:cNvPr>
          <p:cNvPicPr>
            <a:picLocks noChangeAspect="1"/>
          </p:cNvPicPr>
          <p:nvPr/>
        </p:nvPicPr>
        <p:blipFill>
          <a:blip r:embed="rId6"/>
          <a:stretch>
            <a:fillRect/>
          </a:stretch>
        </p:blipFill>
        <p:spPr>
          <a:xfrm>
            <a:off x="4886793" y="1657453"/>
            <a:ext cx="3236523" cy="4577175"/>
          </a:xfrm>
          <a:prstGeom prst="rect">
            <a:avLst/>
          </a:prstGeom>
          <a:ln>
            <a:solidFill>
              <a:schemeClr val="tx1"/>
            </a:solidFill>
          </a:ln>
        </p:spPr>
      </p:pic>
    </p:spTree>
    <p:extLst>
      <p:ext uri="{BB962C8B-B14F-4D97-AF65-F5344CB8AC3E}">
        <p14:creationId xmlns:p14="http://schemas.microsoft.com/office/powerpoint/2010/main" val="1107589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diagram of electrolytic reaction&#10;&#10;AI-generated content may be incorrect.">
            <a:extLst>
              <a:ext uri="{FF2B5EF4-FFF2-40B4-BE49-F238E27FC236}">
                <a16:creationId xmlns:a16="http://schemas.microsoft.com/office/drawing/2014/main" id="{4611E928-9389-6EDE-013A-0D80BF555B48}"/>
              </a:ext>
            </a:extLst>
          </p:cNvPr>
          <p:cNvPicPr>
            <a:picLocks noChangeAspect="1"/>
          </p:cNvPicPr>
          <p:nvPr/>
        </p:nvPicPr>
        <p:blipFill>
          <a:blip r:embed="rId3"/>
          <a:stretch>
            <a:fillRect/>
          </a:stretch>
        </p:blipFill>
        <p:spPr>
          <a:xfrm>
            <a:off x="4095957" y="279787"/>
            <a:ext cx="6741931" cy="6423254"/>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A</a:t>
            </a:r>
          </a:p>
        </p:txBody>
      </p:sp>
      <p:sp>
        <p:nvSpPr>
          <p:cNvPr id="5" name="TextBox 4">
            <a:extLst>
              <a:ext uri="{FF2B5EF4-FFF2-40B4-BE49-F238E27FC236}">
                <a16:creationId xmlns:a16="http://schemas.microsoft.com/office/drawing/2014/main" id="{38C4325A-0F1E-D9FC-F17B-1BF1D5CD8EDD}"/>
              </a:ext>
            </a:extLst>
          </p:cNvPr>
          <p:cNvSpPr txBox="1"/>
          <p:nvPr/>
        </p:nvSpPr>
        <p:spPr>
          <a:xfrm>
            <a:off x="5912615" y="1064314"/>
            <a:ext cx="1375698" cy="400110"/>
          </a:xfrm>
          <a:prstGeom prst="rect">
            <a:avLst/>
          </a:prstGeom>
          <a:noFill/>
        </p:spPr>
        <p:txBody>
          <a:bodyPr wrap="none" rtlCol="0">
            <a:spAutoFit/>
          </a:bodyPr>
          <a:lstStyle/>
          <a:p>
            <a:r>
              <a:rPr lang="en-GB" sz="2000" b="1">
                <a:solidFill>
                  <a:schemeClr val="accent1"/>
                </a:solidFill>
                <a:latin typeface="Century Gothic" panose="020B0502020202020204" pitchFamily="34" charset="0"/>
              </a:rPr>
              <a:t>Electricity</a:t>
            </a:r>
          </a:p>
        </p:txBody>
      </p:sp>
      <p:sp>
        <p:nvSpPr>
          <p:cNvPr id="6" name="TextBox 5">
            <a:extLst>
              <a:ext uri="{FF2B5EF4-FFF2-40B4-BE49-F238E27FC236}">
                <a16:creationId xmlns:a16="http://schemas.microsoft.com/office/drawing/2014/main" id="{3CBE1169-CC98-470E-375C-814B8F1F90F8}"/>
              </a:ext>
            </a:extLst>
          </p:cNvPr>
          <p:cNvSpPr txBox="1"/>
          <p:nvPr/>
        </p:nvSpPr>
        <p:spPr>
          <a:xfrm>
            <a:off x="5909691" y="1417901"/>
            <a:ext cx="5617746" cy="646331"/>
          </a:xfrm>
          <a:prstGeom prst="rect">
            <a:avLst/>
          </a:prstGeom>
          <a:solidFill>
            <a:schemeClr val="bg1"/>
          </a:solidFill>
        </p:spPr>
        <p:txBody>
          <a:bodyPr wrap="square" rtlCol="0">
            <a:spAutoFit/>
          </a:bodyPr>
          <a:lstStyle/>
          <a:p>
            <a:r>
              <a:rPr lang="en-GB" b="1" dirty="0">
                <a:solidFill>
                  <a:schemeClr val="accent1"/>
                </a:solidFill>
                <a:latin typeface="Century Gothic" panose="020B0502020202020204" pitchFamily="34" charset="0"/>
              </a:rPr>
              <a:t>The process of passing an electric current through a substance, to split it up into its ions.</a:t>
            </a:r>
          </a:p>
        </p:txBody>
      </p:sp>
      <p:sp>
        <p:nvSpPr>
          <p:cNvPr id="8" name="TextBox 7">
            <a:extLst>
              <a:ext uri="{FF2B5EF4-FFF2-40B4-BE49-F238E27FC236}">
                <a16:creationId xmlns:a16="http://schemas.microsoft.com/office/drawing/2014/main" id="{6EFBBA7E-07AD-6ECA-191D-BE9D3F0B9ABD}"/>
              </a:ext>
            </a:extLst>
          </p:cNvPr>
          <p:cNvSpPr txBox="1"/>
          <p:nvPr/>
        </p:nvSpPr>
        <p:spPr>
          <a:xfrm>
            <a:off x="7893815" y="1064313"/>
            <a:ext cx="1148071" cy="400110"/>
          </a:xfrm>
          <a:prstGeom prst="rect">
            <a:avLst/>
          </a:prstGeom>
          <a:noFill/>
        </p:spPr>
        <p:txBody>
          <a:bodyPr wrap="none" rtlCol="0">
            <a:spAutoFit/>
          </a:bodyPr>
          <a:lstStyle/>
          <a:p>
            <a:r>
              <a:rPr lang="en-GB" sz="2000" b="1">
                <a:solidFill>
                  <a:schemeClr val="accent1"/>
                </a:solidFill>
                <a:latin typeface="Century Gothic" panose="020B0502020202020204" pitchFamily="34" charset="0"/>
              </a:rPr>
              <a:t>Splitting</a:t>
            </a:r>
          </a:p>
        </p:txBody>
      </p:sp>
      <p:sp>
        <p:nvSpPr>
          <p:cNvPr id="10" name="TextBox 9">
            <a:extLst>
              <a:ext uri="{FF2B5EF4-FFF2-40B4-BE49-F238E27FC236}">
                <a16:creationId xmlns:a16="http://schemas.microsoft.com/office/drawing/2014/main" id="{A36E1007-EF33-56CB-6280-0F544078C816}"/>
              </a:ext>
            </a:extLst>
          </p:cNvPr>
          <p:cNvSpPr txBox="1"/>
          <p:nvPr/>
        </p:nvSpPr>
        <p:spPr>
          <a:xfrm>
            <a:off x="3184634" y="4130810"/>
            <a:ext cx="2911366" cy="400110"/>
          </a:xfrm>
          <a:prstGeom prst="rect">
            <a:avLst/>
          </a:prstGeom>
          <a:solidFill>
            <a:schemeClr val="bg1"/>
          </a:solidFill>
          <a:ln>
            <a:solidFill>
              <a:schemeClr val="tx1"/>
            </a:solidFill>
          </a:ln>
        </p:spPr>
        <p:txBody>
          <a:bodyPr wrap="square" rtlCol="0">
            <a:spAutoFit/>
          </a:bodyPr>
          <a:lstStyle/>
          <a:p>
            <a:pPr algn="r"/>
            <a:r>
              <a:rPr lang="en-GB" sz="2000" b="1">
                <a:solidFill>
                  <a:schemeClr val="accent1"/>
                </a:solidFill>
                <a:latin typeface="Century Gothic" panose="020B0502020202020204" pitchFamily="34" charset="0"/>
              </a:rPr>
              <a:t>Battery/power source</a:t>
            </a:r>
          </a:p>
        </p:txBody>
      </p:sp>
      <p:sp>
        <p:nvSpPr>
          <p:cNvPr id="11" name="TextBox 10">
            <a:extLst>
              <a:ext uri="{FF2B5EF4-FFF2-40B4-BE49-F238E27FC236}">
                <a16:creationId xmlns:a16="http://schemas.microsoft.com/office/drawing/2014/main" id="{8B7D84A5-D683-EE32-102D-D1C9D0148C21}"/>
              </a:ext>
            </a:extLst>
          </p:cNvPr>
          <p:cNvSpPr txBox="1"/>
          <p:nvPr/>
        </p:nvSpPr>
        <p:spPr>
          <a:xfrm>
            <a:off x="126128" y="3823033"/>
            <a:ext cx="3038461" cy="1015663"/>
          </a:xfrm>
          <a:prstGeom prst="rect">
            <a:avLst/>
          </a:prstGeom>
          <a:solidFill>
            <a:schemeClr val="bg1"/>
          </a:solidFill>
          <a:ln>
            <a:solidFill>
              <a:schemeClr val="tx1"/>
            </a:solidFill>
          </a:ln>
        </p:spPr>
        <p:txBody>
          <a:bodyPr wrap="square" rtlCol="0">
            <a:spAutoFit/>
          </a:bodyPr>
          <a:lstStyle/>
          <a:p>
            <a:r>
              <a:rPr lang="en-GB" sz="2000" b="1">
                <a:solidFill>
                  <a:schemeClr val="accent1"/>
                </a:solidFill>
                <a:latin typeface="Century Gothic" panose="020B0502020202020204" pitchFamily="34" charset="0"/>
              </a:rPr>
              <a:t>Generates a current to flow through the electrolyte</a:t>
            </a:r>
          </a:p>
        </p:txBody>
      </p:sp>
      <p:sp>
        <p:nvSpPr>
          <p:cNvPr id="12" name="TextBox 11">
            <a:extLst>
              <a:ext uri="{FF2B5EF4-FFF2-40B4-BE49-F238E27FC236}">
                <a16:creationId xmlns:a16="http://schemas.microsoft.com/office/drawing/2014/main" id="{7BA44EDA-9D4C-A6A5-A798-72547153CE76}"/>
              </a:ext>
            </a:extLst>
          </p:cNvPr>
          <p:cNvSpPr txBox="1"/>
          <p:nvPr/>
        </p:nvSpPr>
        <p:spPr>
          <a:xfrm>
            <a:off x="4445878" y="5466207"/>
            <a:ext cx="1361090" cy="400110"/>
          </a:xfrm>
          <a:prstGeom prst="rect">
            <a:avLst/>
          </a:prstGeom>
          <a:solidFill>
            <a:schemeClr val="bg1"/>
          </a:solidFill>
          <a:ln>
            <a:solidFill>
              <a:schemeClr val="tx1"/>
            </a:solidFill>
          </a:ln>
        </p:spPr>
        <p:txBody>
          <a:bodyPr wrap="square" rtlCol="0">
            <a:spAutoFit/>
          </a:bodyPr>
          <a:lstStyle/>
          <a:p>
            <a:r>
              <a:rPr lang="en-GB" sz="2000" b="1">
                <a:solidFill>
                  <a:schemeClr val="accent1"/>
                </a:solidFill>
                <a:latin typeface="Century Gothic" panose="020B0502020202020204" pitchFamily="34" charset="0"/>
              </a:rPr>
              <a:t>Cathode</a:t>
            </a:r>
          </a:p>
        </p:txBody>
      </p:sp>
      <p:sp>
        <p:nvSpPr>
          <p:cNvPr id="13" name="TextBox 12">
            <a:extLst>
              <a:ext uri="{FF2B5EF4-FFF2-40B4-BE49-F238E27FC236}">
                <a16:creationId xmlns:a16="http://schemas.microsoft.com/office/drawing/2014/main" id="{A4DF3BD2-3E10-26AC-A63D-C3D6DAEC9C9F}"/>
              </a:ext>
            </a:extLst>
          </p:cNvPr>
          <p:cNvSpPr txBox="1"/>
          <p:nvPr/>
        </p:nvSpPr>
        <p:spPr>
          <a:xfrm>
            <a:off x="1755720" y="5324751"/>
            <a:ext cx="2669627" cy="707886"/>
          </a:xfrm>
          <a:prstGeom prst="rect">
            <a:avLst/>
          </a:prstGeom>
          <a:solidFill>
            <a:schemeClr val="bg1"/>
          </a:solidFill>
          <a:ln>
            <a:solidFill>
              <a:schemeClr val="tx1"/>
            </a:solidFill>
          </a:ln>
        </p:spPr>
        <p:txBody>
          <a:bodyPr wrap="square" rtlCol="0">
            <a:spAutoFit/>
          </a:bodyPr>
          <a:lstStyle/>
          <a:p>
            <a:r>
              <a:rPr lang="en-GB" sz="2000" b="1">
                <a:solidFill>
                  <a:schemeClr val="accent1"/>
                </a:solidFill>
                <a:latin typeface="Century Gothic" panose="020B0502020202020204" pitchFamily="34" charset="0"/>
              </a:rPr>
              <a:t>Negatively charged electrode</a:t>
            </a:r>
          </a:p>
        </p:txBody>
      </p:sp>
      <p:sp>
        <p:nvSpPr>
          <p:cNvPr id="14" name="TextBox 13">
            <a:extLst>
              <a:ext uri="{FF2B5EF4-FFF2-40B4-BE49-F238E27FC236}">
                <a16:creationId xmlns:a16="http://schemas.microsoft.com/office/drawing/2014/main" id="{1C2C62C0-8C08-E1C9-8EF9-803D185CF997}"/>
              </a:ext>
            </a:extLst>
          </p:cNvPr>
          <p:cNvSpPr txBox="1"/>
          <p:nvPr/>
        </p:nvSpPr>
        <p:spPr>
          <a:xfrm>
            <a:off x="9041886" y="4682585"/>
            <a:ext cx="1095342" cy="400110"/>
          </a:xfrm>
          <a:prstGeom prst="rect">
            <a:avLst/>
          </a:prstGeom>
          <a:solidFill>
            <a:schemeClr val="bg1"/>
          </a:solidFill>
          <a:ln>
            <a:solidFill>
              <a:schemeClr val="tx1"/>
            </a:solidFill>
          </a:ln>
        </p:spPr>
        <p:txBody>
          <a:bodyPr wrap="square" rtlCol="0">
            <a:spAutoFit/>
          </a:bodyPr>
          <a:lstStyle/>
          <a:p>
            <a:r>
              <a:rPr lang="en-GB" sz="2000" b="1">
                <a:solidFill>
                  <a:schemeClr val="accent1"/>
                </a:solidFill>
                <a:latin typeface="Century Gothic" panose="020B0502020202020204" pitchFamily="34" charset="0"/>
              </a:rPr>
              <a:t>Anode</a:t>
            </a:r>
          </a:p>
        </p:txBody>
      </p:sp>
      <p:sp>
        <p:nvSpPr>
          <p:cNvPr id="15" name="TextBox 14">
            <a:extLst>
              <a:ext uri="{FF2B5EF4-FFF2-40B4-BE49-F238E27FC236}">
                <a16:creationId xmlns:a16="http://schemas.microsoft.com/office/drawing/2014/main" id="{8638F88E-2755-8AAE-5295-8F0BE26A377C}"/>
              </a:ext>
            </a:extLst>
          </p:cNvPr>
          <p:cNvSpPr txBox="1"/>
          <p:nvPr/>
        </p:nvSpPr>
        <p:spPr>
          <a:xfrm>
            <a:off x="9041886" y="4002237"/>
            <a:ext cx="2450787" cy="707886"/>
          </a:xfrm>
          <a:prstGeom prst="rect">
            <a:avLst/>
          </a:prstGeom>
          <a:solidFill>
            <a:schemeClr val="bg1"/>
          </a:solidFill>
          <a:ln>
            <a:solidFill>
              <a:schemeClr val="tx1"/>
            </a:solidFill>
          </a:ln>
        </p:spPr>
        <p:txBody>
          <a:bodyPr wrap="square" rtlCol="0">
            <a:spAutoFit/>
          </a:bodyPr>
          <a:lstStyle/>
          <a:p>
            <a:r>
              <a:rPr lang="en-GB" sz="2000" b="1">
                <a:solidFill>
                  <a:schemeClr val="accent1"/>
                </a:solidFill>
                <a:latin typeface="Century Gothic" panose="020B0502020202020204" pitchFamily="34" charset="0"/>
              </a:rPr>
              <a:t>Positively charged electrode</a:t>
            </a:r>
          </a:p>
        </p:txBody>
      </p:sp>
      <p:sp>
        <p:nvSpPr>
          <p:cNvPr id="16" name="TextBox 15">
            <a:extLst>
              <a:ext uri="{FF2B5EF4-FFF2-40B4-BE49-F238E27FC236}">
                <a16:creationId xmlns:a16="http://schemas.microsoft.com/office/drawing/2014/main" id="{EB00510F-ABDF-F94C-BD52-19DCEF7A539F}"/>
              </a:ext>
            </a:extLst>
          </p:cNvPr>
          <p:cNvSpPr txBox="1"/>
          <p:nvPr/>
        </p:nvSpPr>
        <p:spPr>
          <a:xfrm>
            <a:off x="9052898" y="6124704"/>
            <a:ext cx="1478467" cy="400110"/>
          </a:xfrm>
          <a:prstGeom prst="rect">
            <a:avLst/>
          </a:prstGeom>
          <a:solidFill>
            <a:schemeClr val="bg1"/>
          </a:solidFill>
          <a:ln>
            <a:solidFill>
              <a:schemeClr val="tx1"/>
            </a:solidFill>
          </a:ln>
        </p:spPr>
        <p:txBody>
          <a:bodyPr wrap="square" rtlCol="0">
            <a:spAutoFit/>
          </a:bodyPr>
          <a:lstStyle/>
          <a:p>
            <a:r>
              <a:rPr lang="en-GB" sz="2000" b="1">
                <a:solidFill>
                  <a:schemeClr val="accent1"/>
                </a:solidFill>
                <a:latin typeface="Century Gothic" panose="020B0502020202020204" pitchFamily="34" charset="0"/>
              </a:rPr>
              <a:t>Electrolyte</a:t>
            </a:r>
          </a:p>
        </p:txBody>
      </p:sp>
      <p:sp>
        <p:nvSpPr>
          <p:cNvPr id="17" name="TextBox 16">
            <a:extLst>
              <a:ext uri="{FF2B5EF4-FFF2-40B4-BE49-F238E27FC236}">
                <a16:creationId xmlns:a16="http://schemas.microsoft.com/office/drawing/2014/main" id="{1FB3C34F-7BB3-3C00-7B2B-816C8C7050FC}"/>
              </a:ext>
            </a:extLst>
          </p:cNvPr>
          <p:cNvSpPr txBox="1"/>
          <p:nvPr/>
        </p:nvSpPr>
        <p:spPr>
          <a:xfrm>
            <a:off x="9052899" y="5444356"/>
            <a:ext cx="2450787" cy="707886"/>
          </a:xfrm>
          <a:prstGeom prst="rect">
            <a:avLst/>
          </a:prstGeom>
          <a:solidFill>
            <a:schemeClr val="bg1"/>
          </a:solidFill>
          <a:ln>
            <a:solidFill>
              <a:schemeClr val="tx1"/>
            </a:solidFill>
          </a:ln>
        </p:spPr>
        <p:txBody>
          <a:bodyPr wrap="square" rtlCol="0">
            <a:spAutoFit/>
          </a:bodyPr>
          <a:lstStyle/>
          <a:p>
            <a:r>
              <a:rPr lang="en-GB" sz="2000" b="1">
                <a:solidFill>
                  <a:schemeClr val="accent1"/>
                </a:solidFill>
                <a:latin typeface="Century Gothic" panose="020B0502020202020204" pitchFamily="34" charset="0"/>
              </a:rPr>
              <a:t>The liquid that contains the ions</a:t>
            </a:r>
          </a:p>
        </p:txBody>
      </p:sp>
    </p:spTree>
    <p:extLst>
      <p:ext uri="{BB962C8B-B14F-4D97-AF65-F5344CB8AC3E}">
        <p14:creationId xmlns:p14="http://schemas.microsoft.com/office/powerpoint/2010/main" val="173565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8" grpId="0"/>
      <p:bldP spid="10" grpId="0" animBg="1"/>
      <p:bldP spid="11" grpId="0" animBg="1"/>
      <p:bldP spid="12" grpId="0" animBg="1"/>
      <p:bldP spid="13" grpId="0" animBg="1"/>
      <p:bldP spid="14" grpId="0" animBg="1"/>
      <p:bldP spid="15" grpId="0" animBg="1"/>
      <p:bldP spid="16" grpId="0" animBg="1"/>
      <p:bldP spid="17"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1FEE4A8-850C-015F-DC17-FA0AEDB76356}"/>
              </a:ext>
            </a:extLst>
          </p:cNvPr>
          <p:cNvPicPr>
            <a:picLocks noChangeAspect="1"/>
          </p:cNvPicPr>
          <p:nvPr/>
        </p:nvPicPr>
        <p:blipFill>
          <a:blip r:embed="rId3"/>
          <a:stretch>
            <a:fillRect/>
          </a:stretch>
        </p:blipFill>
        <p:spPr>
          <a:xfrm>
            <a:off x="539999" y="707054"/>
            <a:ext cx="10266457" cy="2532754"/>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a:xfrm>
            <a:off x="556342" y="-4455"/>
            <a:ext cx="10620000" cy="720000"/>
          </a:xfrm>
        </p:spPr>
        <p:txBody>
          <a:bodyPr/>
          <a:lstStyle/>
          <a:p>
            <a:r>
              <a:rPr lang="en-US">
                <a:latin typeface="Century Gothic" panose="020B0502020202020204" pitchFamily="34" charset="0"/>
              </a:rPr>
              <a:t>Answers – Section A</a:t>
            </a:r>
          </a:p>
        </p:txBody>
      </p:sp>
      <p:sp>
        <p:nvSpPr>
          <p:cNvPr id="5" name="TextBox 4">
            <a:extLst>
              <a:ext uri="{FF2B5EF4-FFF2-40B4-BE49-F238E27FC236}">
                <a16:creationId xmlns:a16="http://schemas.microsoft.com/office/drawing/2014/main" id="{38C4325A-0F1E-D9FC-F17B-1BF1D5CD8EDD}"/>
              </a:ext>
            </a:extLst>
          </p:cNvPr>
          <p:cNvSpPr txBox="1"/>
          <p:nvPr/>
        </p:nvSpPr>
        <p:spPr>
          <a:xfrm>
            <a:off x="5408151" y="1426915"/>
            <a:ext cx="498855"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K</a:t>
            </a:r>
            <a:r>
              <a:rPr lang="en-GB" sz="2400" b="1" baseline="30000">
                <a:solidFill>
                  <a:schemeClr val="accent1"/>
                </a:solidFill>
                <a:latin typeface="Century Gothic" panose="020B0502020202020204" pitchFamily="34" charset="0"/>
              </a:rPr>
              <a:t>+</a:t>
            </a:r>
          </a:p>
        </p:txBody>
      </p:sp>
      <p:sp>
        <p:nvSpPr>
          <p:cNvPr id="8" name="TextBox 7">
            <a:extLst>
              <a:ext uri="{FF2B5EF4-FFF2-40B4-BE49-F238E27FC236}">
                <a16:creationId xmlns:a16="http://schemas.microsoft.com/office/drawing/2014/main" id="{6EFBBA7E-07AD-6ECA-191D-BE9D3F0B9ABD}"/>
              </a:ext>
            </a:extLst>
          </p:cNvPr>
          <p:cNvSpPr txBox="1"/>
          <p:nvPr/>
        </p:nvSpPr>
        <p:spPr>
          <a:xfrm>
            <a:off x="8587498" y="1426915"/>
            <a:ext cx="614271"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Cl</a:t>
            </a:r>
            <a:r>
              <a:rPr lang="en-GB" sz="3200" b="1" baseline="30000">
                <a:solidFill>
                  <a:schemeClr val="accent1"/>
                </a:solidFill>
                <a:latin typeface="Century Gothic" panose="020B0502020202020204" pitchFamily="34" charset="0"/>
              </a:rPr>
              <a:t>-</a:t>
            </a:r>
            <a:endParaRPr lang="en-GB" sz="2400" b="1" baseline="30000">
              <a:solidFill>
                <a:schemeClr val="accent1"/>
              </a:solidFill>
              <a:latin typeface="Century Gothic" panose="020B0502020202020204" pitchFamily="34" charset="0"/>
            </a:endParaRPr>
          </a:p>
        </p:txBody>
      </p:sp>
      <p:sp>
        <p:nvSpPr>
          <p:cNvPr id="9" name="TextBox 8">
            <a:extLst>
              <a:ext uri="{FF2B5EF4-FFF2-40B4-BE49-F238E27FC236}">
                <a16:creationId xmlns:a16="http://schemas.microsoft.com/office/drawing/2014/main" id="{6F292B7E-6BAA-04EA-8551-95C415CB51A5}"/>
              </a:ext>
            </a:extLst>
          </p:cNvPr>
          <p:cNvSpPr txBox="1"/>
          <p:nvPr/>
        </p:nvSpPr>
        <p:spPr>
          <a:xfrm>
            <a:off x="5408151" y="2012178"/>
            <a:ext cx="761747"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Zn</a:t>
            </a:r>
            <a:r>
              <a:rPr lang="en-GB" sz="2400" b="1" baseline="30000">
                <a:solidFill>
                  <a:schemeClr val="accent1"/>
                </a:solidFill>
                <a:latin typeface="Century Gothic" panose="020B0502020202020204" pitchFamily="34" charset="0"/>
              </a:rPr>
              <a:t>2+</a:t>
            </a:r>
          </a:p>
        </p:txBody>
      </p:sp>
      <p:sp>
        <p:nvSpPr>
          <p:cNvPr id="18" name="TextBox 17">
            <a:extLst>
              <a:ext uri="{FF2B5EF4-FFF2-40B4-BE49-F238E27FC236}">
                <a16:creationId xmlns:a16="http://schemas.microsoft.com/office/drawing/2014/main" id="{E9D33A75-799F-60D0-C636-B90F28DDA26A}"/>
              </a:ext>
            </a:extLst>
          </p:cNvPr>
          <p:cNvSpPr txBox="1"/>
          <p:nvPr/>
        </p:nvSpPr>
        <p:spPr>
          <a:xfrm>
            <a:off x="8587498" y="2012178"/>
            <a:ext cx="872355"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NO</a:t>
            </a:r>
            <a:r>
              <a:rPr lang="en-GB" sz="2400" b="1" baseline="-25000">
                <a:solidFill>
                  <a:schemeClr val="accent1"/>
                </a:solidFill>
                <a:latin typeface="Century Gothic" panose="020B0502020202020204" pitchFamily="34" charset="0"/>
              </a:rPr>
              <a:t>3</a:t>
            </a:r>
            <a:r>
              <a:rPr lang="en-GB" sz="2400" b="1" baseline="30000">
                <a:solidFill>
                  <a:schemeClr val="accent1"/>
                </a:solidFill>
                <a:latin typeface="Century Gothic" panose="020B0502020202020204" pitchFamily="34" charset="0"/>
              </a:rPr>
              <a:t>-</a:t>
            </a:r>
          </a:p>
        </p:txBody>
      </p:sp>
      <p:sp>
        <p:nvSpPr>
          <p:cNvPr id="19" name="TextBox 18">
            <a:extLst>
              <a:ext uri="{FF2B5EF4-FFF2-40B4-BE49-F238E27FC236}">
                <a16:creationId xmlns:a16="http://schemas.microsoft.com/office/drawing/2014/main" id="{7C0B8C0A-8E9C-46D2-A954-FC277D493AB9}"/>
              </a:ext>
            </a:extLst>
          </p:cNvPr>
          <p:cNvSpPr txBox="1"/>
          <p:nvPr/>
        </p:nvSpPr>
        <p:spPr>
          <a:xfrm>
            <a:off x="5408151" y="2597442"/>
            <a:ext cx="768159"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Fe</a:t>
            </a:r>
            <a:r>
              <a:rPr lang="en-GB" sz="2400" b="1" baseline="30000">
                <a:solidFill>
                  <a:schemeClr val="accent1"/>
                </a:solidFill>
                <a:latin typeface="Century Gothic" panose="020B0502020202020204" pitchFamily="34" charset="0"/>
              </a:rPr>
              <a:t>3+</a:t>
            </a:r>
          </a:p>
        </p:txBody>
      </p:sp>
      <p:sp>
        <p:nvSpPr>
          <p:cNvPr id="20" name="TextBox 19">
            <a:extLst>
              <a:ext uri="{FF2B5EF4-FFF2-40B4-BE49-F238E27FC236}">
                <a16:creationId xmlns:a16="http://schemas.microsoft.com/office/drawing/2014/main" id="{08595A69-9113-AC5B-247C-76F889E6F3B8}"/>
              </a:ext>
            </a:extLst>
          </p:cNvPr>
          <p:cNvSpPr txBox="1"/>
          <p:nvPr/>
        </p:nvSpPr>
        <p:spPr>
          <a:xfrm>
            <a:off x="8587498" y="2608441"/>
            <a:ext cx="644728"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O</a:t>
            </a:r>
            <a:r>
              <a:rPr lang="en-GB" sz="2400" b="1" baseline="30000">
                <a:solidFill>
                  <a:schemeClr val="accent1"/>
                </a:solidFill>
                <a:latin typeface="Century Gothic" panose="020B0502020202020204" pitchFamily="34" charset="0"/>
              </a:rPr>
              <a:t>2-</a:t>
            </a:r>
          </a:p>
        </p:txBody>
      </p:sp>
      <p:pic>
        <p:nvPicPr>
          <p:cNvPr id="22" name="Picture 21">
            <a:extLst>
              <a:ext uri="{FF2B5EF4-FFF2-40B4-BE49-F238E27FC236}">
                <a16:creationId xmlns:a16="http://schemas.microsoft.com/office/drawing/2014/main" id="{7794C2F8-2E90-9CBC-E396-1B2405C12E3D}"/>
              </a:ext>
            </a:extLst>
          </p:cNvPr>
          <p:cNvPicPr>
            <a:picLocks noChangeAspect="1"/>
          </p:cNvPicPr>
          <p:nvPr/>
        </p:nvPicPr>
        <p:blipFill>
          <a:blip r:embed="rId4"/>
          <a:stretch>
            <a:fillRect/>
          </a:stretch>
        </p:blipFill>
        <p:spPr>
          <a:xfrm>
            <a:off x="556342" y="3239808"/>
            <a:ext cx="10250113" cy="3627386"/>
          </a:xfrm>
          <a:prstGeom prst="rect">
            <a:avLst/>
          </a:prstGeom>
        </p:spPr>
      </p:pic>
      <p:sp>
        <p:nvSpPr>
          <p:cNvPr id="23" name="Rectangle 22">
            <a:extLst>
              <a:ext uri="{FF2B5EF4-FFF2-40B4-BE49-F238E27FC236}">
                <a16:creationId xmlns:a16="http://schemas.microsoft.com/office/drawing/2014/main" id="{6038979D-444F-3FE1-971F-89CCC5D875B4}"/>
              </a:ext>
            </a:extLst>
          </p:cNvPr>
          <p:cNvSpPr/>
          <p:nvPr/>
        </p:nvSpPr>
        <p:spPr>
          <a:xfrm>
            <a:off x="2017985" y="4635062"/>
            <a:ext cx="536028" cy="1576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1AD99C57-955B-6D43-3395-C81B5C911052}"/>
              </a:ext>
            </a:extLst>
          </p:cNvPr>
          <p:cNvSpPr txBox="1"/>
          <p:nvPr/>
        </p:nvSpPr>
        <p:spPr>
          <a:xfrm>
            <a:off x="3253078" y="4263331"/>
            <a:ext cx="774571"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ions</a:t>
            </a:r>
            <a:endParaRPr lang="en-GB" sz="2400" b="1" baseline="30000">
              <a:solidFill>
                <a:schemeClr val="accent1"/>
              </a:solidFill>
              <a:latin typeface="Century Gothic" panose="020B0502020202020204" pitchFamily="34" charset="0"/>
            </a:endParaRPr>
          </a:p>
        </p:txBody>
      </p:sp>
      <p:sp>
        <p:nvSpPr>
          <p:cNvPr id="25" name="TextBox 24">
            <a:extLst>
              <a:ext uri="{FF2B5EF4-FFF2-40B4-BE49-F238E27FC236}">
                <a16:creationId xmlns:a16="http://schemas.microsoft.com/office/drawing/2014/main" id="{CF6DF4BF-50F1-6C0D-1161-B54F8067C937}"/>
              </a:ext>
            </a:extLst>
          </p:cNvPr>
          <p:cNvSpPr txBox="1"/>
          <p:nvPr/>
        </p:nvSpPr>
        <p:spPr>
          <a:xfrm>
            <a:off x="6724385" y="4724996"/>
            <a:ext cx="1510350"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negative</a:t>
            </a:r>
            <a:endParaRPr lang="en-GB" sz="2400" b="1" baseline="30000">
              <a:solidFill>
                <a:schemeClr val="accent1"/>
              </a:solidFill>
              <a:latin typeface="Century Gothic" panose="020B0502020202020204" pitchFamily="34" charset="0"/>
            </a:endParaRPr>
          </a:p>
        </p:txBody>
      </p:sp>
      <p:sp>
        <p:nvSpPr>
          <p:cNvPr id="26" name="TextBox 25">
            <a:extLst>
              <a:ext uri="{FF2B5EF4-FFF2-40B4-BE49-F238E27FC236}">
                <a16:creationId xmlns:a16="http://schemas.microsoft.com/office/drawing/2014/main" id="{D4BF7391-6A85-10B9-FC13-B478E817B9C3}"/>
              </a:ext>
            </a:extLst>
          </p:cNvPr>
          <p:cNvSpPr txBox="1"/>
          <p:nvPr/>
        </p:nvSpPr>
        <p:spPr>
          <a:xfrm>
            <a:off x="6876785" y="5230045"/>
            <a:ext cx="1465466"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reduced</a:t>
            </a:r>
            <a:endParaRPr lang="en-GB" sz="2400" b="1" baseline="30000">
              <a:solidFill>
                <a:schemeClr val="accent1"/>
              </a:solidFill>
              <a:latin typeface="Century Gothic" panose="020B0502020202020204" pitchFamily="34" charset="0"/>
            </a:endParaRPr>
          </a:p>
        </p:txBody>
      </p:sp>
      <p:sp>
        <p:nvSpPr>
          <p:cNvPr id="27" name="TextBox 26">
            <a:extLst>
              <a:ext uri="{FF2B5EF4-FFF2-40B4-BE49-F238E27FC236}">
                <a16:creationId xmlns:a16="http://schemas.microsoft.com/office/drawing/2014/main" id="{295B22CF-77E7-2755-7101-1184A29E345E}"/>
              </a:ext>
            </a:extLst>
          </p:cNvPr>
          <p:cNvSpPr txBox="1"/>
          <p:nvPr/>
        </p:nvSpPr>
        <p:spPr>
          <a:xfrm>
            <a:off x="7077148" y="5775924"/>
            <a:ext cx="1330814"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positive</a:t>
            </a:r>
            <a:endParaRPr lang="en-GB" sz="2400" b="1" baseline="30000">
              <a:solidFill>
                <a:schemeClr val="accent1"/>
              </a:solidFill>
              <a:latin typeface="Century Gothic" panose="020B0502020202020204" pitchFamily="34" charset="0"/>
            </a:endParaRPr>
          </a:p>
        </p:txBody>
      </p:sp>
      <p:sp>
        <p:nvSpPr>
          <p:cNvPr id="28" name="TextBox 27">
            <a:extLst>
              <a:ext uri="{FF2B5EF4-FFF2-40B4-BE49-F238E27FC236}">
                <a16:creationId xmlns:a16="http://schemas.microsoft.com/office/drawing/2014/main" id="{0C093013-9627-30F0-4A99-09BF6378BBEE}"/>
              </a:ext>
            </a:extLst>
          </p:cNvPr>
          <p:cNvSpPr txBox="1"/>
          <p:nvPr/>
        </p:nvSpPr>
        <p:spPr>
          <a:xfrm>
            <a:off x="6463866" y="6297114"/>
            <a:ext cx="1441420"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oxidised</a:t>
            </a:r>
            <a:endParaRPr lang="en-GB" sz="2400" b="1" baseline="3000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23449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8" grpId="0"/>
      <p:bldP spid="19" grpId="0"/>
      <p:bldP spid="20" grpId="0"/>
      <p:bldP spid="24" grpId="0"/>
      <p:bldP spid="25" grpId="0"/>
      <p:bldP spid="26" grpId="0"/>
      <p:bldP spid="27" grpId="0"/>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6EAFFDD-3903-D8B9-12BE-58BB00FF0810}"/>
              </a:ext>
            </a:extLst>
          </p:cNvPr>
          <p:cNvPicPr>
            <a:picLocks noChangeAspect="1"/>
          </p:cNvPicPr>
          <p:nvPr/>
        </p:nvPicPr>
        <p:blipFill>
          <a:blip r:embed="rId3"/>
          <a:stretch>
            <a:fillRect/>
          </a:stretch>
        </p:blipFill>
        <p:spPr>
          <a:xfrm>
            <a:off x="524234" y="1170562"/>
            <a:ext cx="10972553" cy="2739291"/>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A</a:t>
            </a:r>
          </a:p>
        </p:txBody>
      </p:sp>
      <p:sp>
        <p:nvSpPr>
          <p:cNvPr id="6" name="TextBox 5">
            <a:extLst>
              <a:ext uri="{FF2B5EF4-FFF2-40B4-BE49-F238E27FC236}">
                <a16:creationId xmlns:a16="http://schemas.microsoft.com/office/drawing/2014/main" id="{3CBE1169-CC98-470E-375C-814B8F1F90F8}"/>
              </a:ext>
            </a:extLst>
          </p:cNvPr>
          <p:cNvSpPr txBox="1"/>
          <p:nvPr/>
        </p:nvSpPr>
        <p:spPr>
          <a:xfrm>
            <a:off x="1045125" y="1463376"/>
            <a:ext cx="10353345" cy="830997"/>
          </a:xfrm>
          <a:prstGeom prst="rect">
            <a:avLst/>
          </a:prstGeom>
          <a:solidFill>
            <a:schemeClr val="bg1"/>
          </a:solidFill>
        </p:spPr>
        <p:txBody>
          <a:bodyPr wrap="square" rtlCol="0">
            <a:spAutoFit/>
          </a:bodyPr>
          <a:lstStyle/>
          <a:p>
            <a:r>
              <a:rPr lang="en-GB" sz="2400" b="1">
                <a:solidFill>
                  <a:schemeClr val="accent1"/>
                </a:solidFill>
                <a:latin typeface="Century Gothic" panose="020B0502020202020204" pitchFamily="34" charset="0"/>
              </a:rPr>
              <a:t>So that ions are free to move and conduct electricity around the circuit.</a:t>
            </a:r>
          </a:p>
        </p:txBody>
      </p:sp>
      <p:sp>
        <p:nvSpPr>
          <p:cNvPr id="9" name="TextBox 8">
            <a:extLst>
              <a:ext uri="{FF2B5EF4-FFF2-40B4-BE49-F238E27FC236}">
                <a16:creationId xmlns:a16="http://schemas.microsoft.com/office/drawing/2014/main" id="{23166B50-3C96-A583-34B5-7C9D4B861924}"/>
              </a:ext>
            </a:extLst>
          </p:cNvPr>
          <p:cNvSpPr txBox="1"/>
          <p:nvPr/>
        </p:nvSpPr>
        <p:spPr>
          <a:xfrm>
            <a:off x="1029359" y="2812072"/>
            <a:ext cx="10353345" cy="1200329"/>
          </a:xfrm>
          <a:prstGeom prst="rect">
            <a:avLst/>
          </a:prstGeom>
          <a:solidFill>
            <a:schemeClr val="bg1"/>
          </a:solidFill>
        </p:spPr>
        <p:txBody>
          <a:bodyPr wrap="square" rtlCol="0">
            <a:spAutoFit/>
          </a:bodyPr>
          <a:lstStyle/>
          <a:p>
            <a:r>
              <a:rPr lang="en-GB" sz="2400" b="1">
                <a:solidFill>
                  <a:schemeClr val="accent1"/>
                </a:solidFill>
                <a:latin typeface="Century Gothic" panose="020B0502020202020204" pitchFamily="34" charset="0"/>
              </a:rPr>
              <a:t>Ammonia has covalent bonds, so will not form ions. This means that ammonia cannot conduct electricity and therefore cannot be electrolysed.</a:t>
            </a:r>
          </a:p>
        </p:txBody>
      </p:sp>
    </p:spTree>
    <p:extLst>
      <p:ext uri="{BB962C8B-B14F-4D97-AF65-F5344CB8AC3E}">
        <p14:creationId xmlns:p14="http://schemas.microsoft.com/office/powerpoint/2010/main" val="286140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B1C873-B298-FD52-D54D-7B9AB9F95008}"/>
              </a:ext>
            </a:extLst>
          </p:cNvPr>
          <p:cNvPicPr>
            <a:picLocks noChangeAspect="1"/>
          </p:cNvPicPr>
          <p:nvPr/>
        </p:nvPicPr>
        <p:blipFill>
          <a:blip r:embed="rId3"/>
          <a:stretch>
            <a:fillRect/>
          </a:stretch>
        </p:blipFill>
        <p:spPr>
          <a:xfrm>
            <a:off x="539999" y="961836"/>
            <a:ext cx="10860545" cy="4146191"/>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B</a:t>
            </a:r>
          </a:p>
        </p:txBody>
      </p:sp>
      <p:sp>
        <p:nvSpPr>
          <p:cNvPr id="6" name="TextBox 5">
            <a:extLst>
              <a:ext uri="{FF2B5EF4-FFF2-40B4-BE49-F238E27FC236}">
                <a16:creationId xmlns:a16="http://schemas.microsoft.com/office/drawing/2014/main" id="{3CBE1169-CC98-470E-375C-814B8F1F90F8}"/>
              </a:ext>
            </a:extLst>
          </p:cNvPr>
          <p:cNvSpPr txBox="1"/>
          <p:nvPr/>
        </p:nvSpPr>
        <p:spPr>
          <a:xfrm>
            <a:off x="966296" y="2000450"/>
            <a:ext cx="10434248" cy="830997"/>
          </a:xfrm>
          <a:prstGeom prst="rect">
            <a:avLst/>
          </a:prstGeom>
          <a:solidFill>
            <a:schemeClr val="bg1"/>
          </a:solidFill>
        </p:spPr>
        <p:txBody>
          <a:bodyPr wrap="square" rtlCol="0">
            <a:spAutoFit/>
          </a:bodyPr>
          <a:lstStyle/>
          <a:p>
            <a:r>
              <a:rPr lang="en-GB" sz="2400" b="1">
                <a:solidFill>
                  <a:schemeClr val="accent1"/>
                </a:solidFill>
                <a:latin typeface="Century Gothic" panose="020B0502020202020204" pitchFamily="34" charset="0"/>
              </a:rPr>
              <a:t>Molten potassium fluoride is a liquid where ions are free to move so can conduct electricity during electrolysis. </a:t>
            </a:r>
          </a:p>
        </p:txBody>
      </p:sp>
      <p:sp>
        <p:nvSpPr>
          <p:cNvPr id="9" name="TextBox 8">
            <a:extLst>
              <a:ext uri="{FF2B5EF4-FFF2-40B4-BE49-F238E27FC236}">
                <a16:creationId xmlns:a16="http://schemas.microsoft.com/office/drawing/2014/main" id="{8865A784-6A21-A577-EBCD-C2448DFA6E76}"/>
              </a:ext>
            </a:extLst>
          </p:cNvPr>
          <p:cNvSpPr txBox="1"/>
          <p:nvPr/>
        </p:nvSpPr>
        <p:spPr>
          <a:xfrm>
            <a:off x="8040413" y="2804098"/>
            <a:ext cx="658972" cy="461665"/>
          </a:xfrm>
          <a:prstGeom prst="rect">
            <a:avLst/>
          </a:prstGeom>
          <a:solidFill>
            <a:schemeClr val="bg1"/>
          </a:solidFill>
        </p:spPr>
        <p:txBody>
          <a:bodyPr wrap="square" rtlCol="0">
            <a:spAutoFit/>
          </a:bodyPr>
          <a:lstStyle/>
          <a:p>
            <a:r>
              <a:rPr lang="en-GB" sz="2400" b="1">
                <a:solidFill>
                  <a:schemeClr val="accent1"/>
                </a:solidFill>
                <a:latin typeface="Century Gothic" panose="020B0502020202020204" pitchFamily="34" charset="0"/>
              </a:rPr>
              <a:t>KF</a:t>
            </a:r>
          </a:p>
        </p:txBody>
      </p:sp>
      <p:sp>
        <p:nvSpPr>
          <p:cNvPr id="10" name="TextBox 9">
            <a:extLst>
              <a:ext uri="{FF2B5EF4-FFF2-40B4-BE49-F238E27FC236}">
                <a16:creationId xmlns:a16="http://schemas.microsoft.com/office/drawing/2014/main" id="{46878673-EE82-EBD3-C472-B2B88D2727EA}"/>
              </a:ext>
            </a:extLst>
          </p:cNvPr>
          <p:cNvSpPr txBox="1"/>
          <p:nvPr/>
        </p:nvSpPr>
        <p:spPr>
          <a:xfrm>
            <a:off x="7231115" y="3429000"/>
            <a:ext cx="1468269" cy="461665"/>
          </a:xfrm>
          <a:prstGeom prst="rect">
            <a:avLst/>
          </a:prstGeom>
          <a:solidFill>
            <a:schemeClr val="bg1"/>
          </a:solidFill>
        </p:spPr>
        <p:txBody>
          <a:bodyPr wrap="square" rtlCol="0">
            <a:spAutoFit/>
          </a:bodyPr>
          <a:lstStyle/>
          <a:p>
            <a:r>
              <a:rPr lang="en-GB" sz="2400" b="1">
                <a:solidFill>
                  <a:schemeClr val="accent1"/>
                </a:solidFill>
                <a:latin typeface="Century Gothic" panose="020B0502020202020204" pitchFamily="34" charset="0"/>
              </a:rPr>
              <a:t>K</a:t>
            </a:r>
            <a:r>
              <a:rPr lang="en-GB" sz="2400" b="1" baseline="30000">
                <a:solidFill>
                  <a:schemeClr val="accent1"/>
                </a:solidFill>
                <a:latin typeface="Century Gothic" panose="020B0502020202020204" pitchFamily="34" charset="0"/>
              </a:rPr>
              <a:t>+</a:t>
            </a:r>
            <a:r>
              <a:rPr lang="en-GB" sz="2400" b="1">
                <a:solidFill>
                  <a:schemeClr val="accent1"/>
                </a:solidFill>
                <a:latin typeface="Century Gothic" panose="020B0502020202020204" pitchFamily="34" charset="0"/>
              </a:rPr>
              <a:t> 	F</a:t>
            </a:r>
            <a:r>
              <a:rPr lang="en-GB" sz="3200" b="1" baseline="30000">
                <a:solidFill>
                  <a:schemeClr val="accent1"/>
                </a:solidFill>
                <a:latin typeface="Century Gothic" panose="020B0502020202020204" pitchFamily="34" charset="0"/>
              </a:rPr>
              <a:t>-</a:t>
            </a:r>
            <a:endParaRPr lang="en-GB" sz="2400" b="1" baseline="30000">
              <a:solidFill>
                <a:schemeClr val="accent1"/>
              </a:solidFill>
              <a:latin typeface="Century Gothic" panose="020B0502020202020204" pitchFamily="34" charset="0"/>
            </a:endParaRPr>
          </a:p>
        </p:txBody>
      </p:sp>
      <p:sp>
        <p:nvSpPr>
          <p:cNvPr id="12" name="TextBox 11">
            <a:extLst>
              <a:ext uri="{FF2B5EF4-FFF2-40B4-BE49-F238E27FC236}">
                <a16:creationId xmlns:a16="http://schemas.microsoft.com/office/drawing/2014/main" id="{374E569B-2E2A-DBB8-3923-81D49700C170}"/>
              </a:ext>
            </a:extLst>
          </p:cNvPr>
          <p:cNvSpPr txBox="1"/>
          <p:nvPr/>
        </p:nvSpPr>
        <p:spPr>
          <a:xfrm>
            <a:off x="791456" y="4646362"/>
            <a:ext cx="10609088" cy="830997"/>
          </a:xfrm>
          <a:prstGeom prst="rect">
            <a:avLst/>
          </a:prstGeom>
          <a:solidFill>
            <a:schemeClr val="bg1"/>
          </a:solidFill>
        </p:spPr>
        <p:txBody>
          <a:bodyPr wrap="square" rtlCol="0">
            <a:spAutoFit/>
          </a:bodyPr>
          <a:lstStyle/>
          <a:p>
            <a:r>
              <a:rPr lang="en-GB" sz="2400" b="1">
                <a:solidFill>
                  <a:schemeClr val="accent1"/>
                </a:solidFill>
                <a:latin typeface="Century Gothic" panose="020B0502020202020204" pitchFamily="34" charset="0"/>
              </a:rPr>
              <a:t>K</a:t>
            </a:r>
            <a:r>
              <a:rPr lang="en-GB" sz="2400" b="1" baseline="30000">
                <a:solidFill>
                  <a:schemeClr val="accent1"/>
                </a:solidFill>
                <a:latin typeface="Century Gothic" panose="020B0502020202020204" pitchFamily="34" charset="0"/>
              </a:rPr>
              <a:t>+</a:t>
            </a:r>
            <a:r>
              <a:rPr lang="en-GB" sz="2400" b="1">
                <a:solidFill>
                  <a:schemeClr val="accent1"/>
                </a:solidFill>
                <a:latin typeface="Century Gothic" panose="020B0502020202020204" pitchFamily="34" charset="0"/>
              </a:rPr>
              <a:t> moves to the negative electrode (cathode) and F</a:t>
            </a:r>
            <a:r>
              <a:rPr lang="en-GB" sz="3200" b="1" baseline="30000">
                <a:solidFill>
                  <a:schemeClr val="accent1"/>
                </a:solidFill>
                <a:latin typeface="Century Gothic" panose="020B0502020202020204" pitchFamily="34" charset="0"/>
              </a:rPr>
              <a:t>- </a:t>
            </a:r>
            <a:r>
              <a:rPr lang="en-GB" sz="2400" b="1">
                <a:solidFill>
                  <a:schemeClr val="accent1"/>
                </a:solidFill>
                <a:latin typeface="Century Gothic" panose="020B0502020202020204" pitchFamily="34" charset="0"/>
              </a:rPr>
              <a:t>moves to the positive electrode (anode)</a:t>
            </a:r>
            <a:r>
              <a:rPr lang="en-GB" sz="2400" b="1" baseline="30000">
                <a:solidFill>
                  <a:schemeClr val="accent1"/>
                </a:solidFill>
                <a:latin typeface="Century Gothic" panose="020B0502020202020204" pitchFamily="34" charset="0"/>
              </a:rPr>
              <a:t> </a:t>
            </a:r>
          </a:p>
        </p:txBody>
      </p:sp>
    </p:spTree>
    <p:extLst>
      <p:ext uri="{BB962C8B-B14F-4D97-AF65-F5344CB8AC3E}">
        <p14:creationId xmlns:p14="http://schemas.microsoft.com/office/powerpoint/2010/main" val="1273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E4AC5A-D357-01C3-CAC6-5444CD098C71}"/>
              </a:ext>
            </a:extLst>
          </p:cNvPr>
          <p:cNvPicPr>
            <a:picLocks noChangeAspect="1"/>
          </p:cNvPicPr>
          <p:nvPr/>
        </p:nvPicPr>
        <p:blipFill>
          <a:blip r:embed="rId3"/>
          <a:stretch>
            <a:fillRect/>
          </a:stretch>
        </p:blipFill>
        <p:spPr>
          <a:xfrm>
            <a:off x="570838" y="862504"/>
            <a:ext cx="10755952" cy="5538295"/>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B</a:t>
            </a:r>
          </a:p>
        </p:txBody>
      </p:sp>
      <p:sp>
        <p:nvSpPr>
          <p:cNvPr id="6" name="TextBox 5">
            <a:extLst>
              <a:ext uri="{FF2B5EF4-FFF2-40B4-BE49-F238E27FC236}">
                <a16:creationId xmlns:a16="http://schemas.microsoft.com/office/drawing/2014/main" id="{3CBE1169-CC98-470E-375C-814B8F1F90F8}"/>
              </a:ext>
            </a:extLst>
          </p:cNvPr>
          <p:cNvSpPr txBox="1"/>
          <p:nvPr/>
        </p:nvSpPr>
        <p:spPr>
          <a:xfrm>
            <a:off x="714048" y="1890090"/>
            <a:ext cx="9880380" cy="830997"/>
          </a:xfrm>
          <a:prstGeom prst="rect">
            <a:avLst/>
          </a:prstGeom>
          <a:solidFill>
            <a:schemeClr val="bg1"/>
          </a:solidFill>
        </p:spPr>
        <p:txBody>
          <a:bodyPr wrap="square" rtlCol="0">
            <a:spAutoFit/>
          </a:bodyPr>
          <a:lstStyle/>
          <a:p>
            <a:r>
              <a:rPr lang="en-GB" sz="2400" b="1">
                <a:solidFill>
                  <a:schemeClr val="accent1"/>
                </a:solidFill>
                <a:latin typeface="Century Gothic" panose="020B0502020202020204" pitchFamily="34" charset="0"/>
              </a:rPr>
              <a:t>At the positive electrode (anode) ions lose electrons and are oxidised.</a:t>
            </a:r>
          </a:p>
        </p:txBody>
      </p:sp>
      <p:sp>
        <p:nvSpPr>
          <p:cNvPr id="9" name="TextBox 8">
            <a:extLst>
              <a:ext uri="{FF2B5EF4-FFF2-40B4-BE49-F238E27FC236}">
                <a16:creationId xmlns:a16="http://schemas.microsoft.com/office/drawing/2014/main" id="{9382C2D9-B3E8-D05B-2088-8475E80B8644}"/>
              </a:ext>
            </a:extLst>
          </p:cNvPr>
          <p:cNvSpPr txBox="1"/>
          <p:nvPr/>
        </p:nvSpPr>
        <p:spPr>
          <a:xfrm>
            <a:off x="3294338" y="3216152"/>
            <a:ext cx="7865662" cy="461665"/>
          </a:xfrm>
          <a:prstGeom prst="rect">
            <a:avLst/>
          </a:prstGeom>
          <a:solidFill>
            <a:schemeClr val="bg1"/>
          </a:solidFill>
        </p:spPr>
        <p:txBody>
          <a:bodyPr wrap="square" rtlCol="0">
            <a:spAutoFit/>
          </a:bodyPr>
          <a:lstStyle/>
          <a:p>
            <a:r>
              <a:rPr lang="en-GB" sz="2400" b="1">
                <a:solidFill>
                  <a:schemeClr val="accent1"/>
                </a:solidFill>
                <a:latin typeface="Century Gothic" panose="020B0502020202020204" pitchFamily="34" charset="0"/>
              </a:rPr>
              <a:t>Potassium atoms are formed</a:t>
            </a:r>
          </a:p>
        </p:txBody>
      </p:sp>
      <p:sp>
        <p:nvSpPr>
          <p:cNvPr id="10" name="TextBox 9">
            <a:extLst>
              <a:ext uri="{FF2B5EF4-FFF2-40B4-BE49-F238E27FC236}">
                <a16:creationId xmlns:a16="http://schemas.microsoft.com/office/drawing/2014/main" id="{50569E03-90F1-409C-8F0B-0844947532BF}"/>
              </a:ext>
            </a:extLst>
          </p:cNvPr>
          <p:cNvSpPr txBox="1"/>
          <p:nvPr/>
        </p:nvSpPr>
        <p:spPr>
          <a:xfrm>
            <a:off x="2989538" y="3675249"/>
            <a:ext cx="8170462" cy="461665"/>
          </a:xfrm>
          <a:prstGeom prst="rect">
            <a:avLst/>
          </a:prstGeom>
          <a:solidFill>
            <a:schemeClr val="bg1"/>
          </a:solidFill>
        </p:spPr>
        <p:txBody>
          <a:bodyPr wrap="square" rtlCol="0">
            <a:spAutoFit/>
          </a:bodyPr>
          <a:lstStyle/>
          <a:p>
            <a:r>
              <a:rPr lang="en-GB" sz="2400" b="1">
                <a:solidFill>
                  <a:schemeClr val="accent1"/>
                </a:solidFill>
                <a:latin typeface="Century Gothic" panose="020B0502020202020204" pitchFamily="34" charset="0"/>
              </a:rPr>
              <a:t>Fluorine atoms are formed</a:t>
            </a:r>
          </a:p>
        </p:txBody>
      </p:sp>
      <p:sp>
        <p:nvSpPr>
          <p:cNvPr id="11" name="TextBox 10">
            <a:extLst>
              <a:ext uri="{FF2B5EF4-FFF2-40B4-BE49-F238E27FC236}">
                <a16:creationId xmlns:a16="http://schemas.microsoft.com/office/drawing/2014/main" id="{44EE01D5-8A40-8364-AFB8-4395BA87DC68}"/>
              </a:ext>
            </a:extLst>
          </p:cNvPr>
          <p:cNvSpPr txBox="1"/>
          <p:nvPr/>
        </p:nvSpPr>
        <p:spPr>
          <a:xfrm>
            <a:off x="3294338" y="5404201"/>
            <a:ext cx="8170462" cy="461665"/>
          </a:xfrm>
          <a:prstGeom prst="rect">
            <a:avLst/>
          </a:prstGeom>
          <a:solidFill>
            <a:schemeClr val="bg1"/>
          </a:solidFill>
        </p:spPr>
        <p:txBody>
          <a:bodyPr wrap="square" rtlCol="0">
            <a:spAutoFit/>
          </a:bodyPr>
          <a:lstStyle/>
          <a:p>
            <a:r>
              <a:rPr lang="en-GB" sz="2400" b="1">
                <a:solidFill>
                  <a:schemeClr val="accent2">
                    <a:lumMod val="60000"/>
                    <a:lumOff val="40000"/>
                  </a:schemeClr>
                </a:solidFill>
                <a:latin typeface="Century Gothic" panose="020B0502020202020204" pitchFamily="34" charset="0"/>
              </a:rPr>
              <a:t>K</a:t>
            </a:r>
            <a:r>
              <a:rPr lang="en-GB" sz="2400" b="1" baseline="30000">
                <a:solidFill>
                  <a:schemeClr val="accent2">
                    <a:lumMod val="60000"/>
                    <a:lumOff val="40000"/>
                  </a:schemeClr>
                </a:solidFill>
                <a:latin typeface="Century Gothic" panose="020B0502020202020204" pitchFamily="34" charset="0"/>
              </a:rPr>
              <a:t>+</a:t>
            </a:r>
            <a:r>
              <a:rPr lang="en-GB" sz="2400" b="1">
                <a:solidFill>
                  <a:schemeClr val="accent2">
                    <a:lumMod val="60000"/>
                    <a:lumOff val="40000"/>
                  </a:schemeClr>
                </a:solidFill>
                <a:latin typeface="Century Gothic" panose="020B0502020202020204" pitchFamily="34" charset="0"/>
              </a:rPr>
              <a:t> + e</a:t>
            </a:r>
            <a:r>
              <a:rPr lang="en-GB" sz="2400" b="1" baseline="30000">
                <a:solidFill>
                  <a:schemeClr val="accent2">
                    <a:lumMod val="60000"/>
                    <a:lumOff val="40000"/>
                  </a:schemeClr>
                </a:solidFill>
                <a:latin typeface="Century Gothic" panose="020B0502020202020204" pitchFamily="34" charset="0"/>
              </a:rPr>
              <a:t>-</a:t>
            </a:r>
            <a:r>
              <a:rPr lang="en-GB" sz="2400" b="1">
                <a:solidFill>
                  <a:schemeClr val="accent2">
                    <a:lumMod val="60000"/>
                    <a:lumOff val="40000"/>
                  </a:schemeClr>
                </a:solidFill>
                <a:latin typeface="Century Gothic" panose="020B0502020202020204" pitchFamily="34" charset="0"/>
              </a:rPr>
              <a:t> </a:t>
            </a:r>
            <a:r>
              <a:rPr lang="en-GB" sz="2400" b="1">
                <a:solidFill>
                  <a:schemeClr val="accent2">
                    <a:lumMod val="60000"/>
                    <a:lumOff val="40000"/>
                  </a:schemeClr>
                </a:solidFill>
                <a:latin typeface="Century Gothic" panose="020B0502020202020204" pitchFamily="34" charset="0"/>
                <a:ea typeface="Century Gothic"/>
                <a:cs typeface="Century Gothic"/>
                <a:sym typeface="Century Gothic"/>
              </a:rPr>
              <a:t>→ </a:t>
            </a:r>
            <a:r>
              <a:rPr lang="en-GB" sz="2400" b="1">
                <a:solidFill>
                  <a:schemeClr val="accent2">
                    <a:lumMod val="60000"/>
                    <a:lumOff val="40000"/>
                  </a:schemeClr>
                </a:solidFill>
                <a:latin typeface="Century Gothic" panose="020B0502020202020204" pitchFamily="34" charset="0"/>
              </a:rPr>
              <a:t>K</a:t>
            </a:r>
            <a:endParaRPr lang="en-US" sz="2400">
              <a:solidFill>
                <a:schemeClr val="accent2">
                  <a:lumMod val="60000"/>
                  <a:lumOff val="40000"/>
                </a:schemeClr>
              </a:solidFill>
              <a:latin typeface="Century Gothic" panose="020B0502020202020204" pitchFamily="34" charset="0"/>
            </a:endParaRPr>
          </a:p>
        </p:txBody>
      </p:sp>
      <p:sp>
        <p:nvSpPr>
          <p:cNvPr id="13" name="TextBox 12">
            <a:extLst>
              <a:ext uri="{FF2B5EF4-FFF2-40B4-BE49-F238E27FC236}">
                <a16:creationId xmlns:a16="http://schemas.microsoft.com/office/drawing/2014/main" id="{60BEA2AE-9B4C-E567-9847-8DBDA5B89B59}"/>
              </a:ext>
            </a:extLst>
          </p:cNvPr>
          <p:cNvSpPr txBox="1"/>
          <p:nvPr/>
        </p:nvSpPr>
        <p:spPr>
          <a:xfrm>
            <a:off x="3168214" y="5800632"/>
            <a:ext cx="6132786" cy="461665"/>
          </a:xfrm>
          <a:prstGeom prst="rect">
            <a:avLst/>
          </a:prstGeom>
          <a:noFill/>
        </p:spPr>
        <p:txBody>
          <a:bodyPr wrap="square">
            <a:spAutoFit/>
          </a:bodyPr>
          <a:lstStyle/>
          <a:p>
            <a:r>
              <a:rPr lang="en-GB" sz="2400" b="1">
                <a:solidFill>
                  <a:schemeClr val="accent2">
                    <a:lumMod val="60000"/>
                    <a:lumOff val="40000"/>
                  </a:schemeClr>
                </a:solidFill>
                <a:latin typeface="Century Gothic" panose="020B0502020202020204" pitchFamily="34" charset="0"/>
              </a:rPr>
              <a:t>2F</a:t>
            </a:r>
            <a:r>
              <a:rPr lang="en-GB" sz="2400" b="1" baseline="30000">
                <a:solidFill>
                  <a:schemeClr val="accent2">
                    <a:lumMod val="60000"/>
                    <a:lumOff val="40000"/>
                  </a:schemeClr>
                </a:solidFill>
                <a:latin typeface="Century Gothic" panose="020B0502020202020204" pitchFamily="34" charset="0"/>
              </a:rPr>
              <a:t>-</a:t>
            </a:r>
            <a:r>
              <a:rPr lang="en-GB" sz="2400" b="1">
                <a:solidFill>
                  <a:schemeClr val="accent2">
                    <a:lumMod val="60000"/>
                    <a:lumOff val="40000"/>
                  </a:schemeClr>
                </a:solidFill>
                <a:latin typeface="Century Gothic" panose="020B0502020202020204" pitchFamily="34" charset="0"/>
              </a:rPr>
              <a:t> </a:t>
            </a:r>
            <a:r>
              <a:rPr lang="en-GB" sz="2400" b="1">
                <a:solidFill>
                  <a:schemeClr val="accent2">
                    <a:lumMod val="60000"/>
                    <a:lumOff val="40000"/>
                  </a:schemeClr>
                </a:solidFill>
                <a:latin typeface="Century Gothic" panose="020B0502020202020204" pitchFamily="34" charset="0"/>
                <a:ea typeface="Century Gothic"/>
                <a:cs typeface="Century Gothic"/>
                <a:sym typeface="Century Gothic"/>
              </a:rPr>
              <a:t>→ F</a:t>
            </a:r>
            <a:r>
              <a:rPr lang="en-GB" sz="2400" b="1" baseline="-25000">
                <a:solidFill>
                  <a:schemeClr val="accent2">
                    <a:lumMod val="60000"/>
                    <a:lumOff val="40000"/>
                  </a:schemeClr>
                </a:solidFill>
                <a:latin typeface="Century Gothic" panose="020B0502020202020204" pitchFamily="34" charset="0"/>
                <a:ea typeface="Century Gothic"/>
                <a:cs typeface="Century Gothic"/>
                <a:sym typeface="Century Gothic"/>
              </a:rPr>
              <a:t>2</a:t>
            </a:r>
            <a:r>
              <a:rPr lang="en-GB" sz="2400" b="1">
                <a:solidFill>
                  <a:schemeClr val="accent2">
                    <a:lumMod val="60000"/>
                    <a:lumOff val="40000"/>
                  </a:schemeClr>
                </a:solidFill>
                <a:latin typeface="Century Gothic" panose="020B0502020202020204" pitchFamily="34" charset="0"/>
              </a:rPr>
              <a:t> + 2e</a:t>
            </a:r>
            <a:r>
              <a:rPr lang="en-GB" sz="2400" b="1" baseline="30000">
                <a:solidFill>
                  <a:schemeClr val="accent2">
                    <a:lumMod val="60000"/>
                    <a:lumOff val="40000"/>
                  </a:schemeClr>
                </a:solidFill>
                <a:latin typeface="Century Gothic" panose="020B0502020202020204" pitchFamily="34" charset="0"/>
              </a:rPr>
              <a:t>-</a:t>
            </a:r>
            <a:r>
              <a:rPr lang="en-GB" sz="2400" b="1">
                <a:solidFill>
                  <a:schemeClr val="accent2">
                    <a:lumMod val="60000"/>
                    <a:lumOff val="40000"/>
                  </a:schemeClr>
                </a:solidFill>
                <a:latin typeface="Century Gothic" panose="020B0502020202020204" pitchFamily="34" charset="0"/>
              </a:rPr>
              <a:t> </a:t>
            </a:r>
            <a:endParaRPr lang="en-GB" sz="2400"/>
          </a:p>
        </p:txBody>
      </p:sp>
    </p:spTree>
    <p:extLst>
      <p:ext uri="{BB962C8B-B14F-4D97-AF65-F5344CB8AC3E}">
        <p14:creationId xmlns:p14="http://schemas.microsoft.com/office/powerpoint/2010/main" val="290548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6D86276-CA8A-3325-7783-ACDA0C9D3411}"/>
              </a:ext>
            </a:extLst>
          </p:cNvPr>
          <p:cNvPicPr>
            <a:picLocks noChangeAspect="1"/>
          </p:cNvPicPr>
          <p:nvPr/>
        </p:nvPicPr>
        <p:blipFill>
          <a:blip r:embed="rId3"/>
          <a:stretch>
            <a:fillRect/>
          </a:stretch>
        </p:blipFill>
        <p:spPr>
          <a:xfrm>
            <a:off x="540000" y="719999"/>
            <a:ext cx="10851278" cy="3237146"/>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B</a:t>
            </a:r>
          </a:p>
        </p:txBody>
      </p:sp>
      <p:sp>
        <p:nvSpPr>
          <p:cNvPr id="6" name="TextBox 5">
            <a:extLst>
              <a:ext uri="{FF2B5EF4-FFF2-40B4-BE49-F238E27FC236}">
                <a16:creationId xmlns:a16="http://schemas.microsoft.com/office/drawing/2014/main" id="{3CBE1169-CC98-470E-375C-814B8F1F90F8}"/>
              </a:ext>
            </a:extLst>
          </p:cNvPr>
          <p:cNvSpPr txBox="1"/>
          <p:nvPr/>
        </p:nvSpPr>
        <p:spPr>
          <a:xfrm>
            <a:off x="1029358" y="1845374"/>
            <a:ext cx="10130642" cy="461665"/>
          </a:xfrm>
          <a:prstGeom prst="rect">
            <a:avLst/>
          </a:prstGeom>
          <a:solidFill>
            <a:schemeClr val="bg1"/>
          </a:solidFill>
        </p:spPr>
        <p:txBody>
          <a:bodyPr wrap="square" rtlCol="0">
            <a:spAutoFit/>
          </a:bodyPr>
          <a:lstStyle/>
          <a:p>
            <a:r>
              <a:rPr lang="en-GB" sz="2400" b="1">
                <a:solidFill>
                  <a:schemeClr val="accent1"/>
                </a:solidFill>
                <a:latin typeface="Century Gothic" panose="020B0502020202020204" pitchFamily="34" charset="0"/>
              </a:rPr>
              <a:t>Solid</a:t>
            </a:r>
          </a:p>
        </p:txBody>
      </p:sp>
      <p:sp>
        <p:nvSpPr>
          <p:cNvPr id="9" name="TextBox 8">
            <a:extLst>
              <a:ext uri="{FF2B5EF4-FFF2-40B4-BE49-F238E27FC236}">
                <a16:creationId xmlns:a16="http://schemas.microsoft.com/office/drawing/2014/main" id="{EAD86FF9-CA36-5941-62DD-61A78DADB265}"/>
              </a:ext>
            </a:extLst>
          </p:cNvPr>
          <p:cNvSpPr txBox="1"/>
          <p:nvPr/>
        </p:nvSpPr>
        <p:spPr>
          <a:xfrm>
            <a:off x="1029358" y="3058571"/>
            <a:ext cx="10130642" cy="830997"/>
          </a:xfrm>
          <a:prstGeom prst="rect">
            <a:avLst/>
          </a:prstGeom>
          <a:solidFill>
            <a:schemeClr val="bg1"/>
          </a:solidFill>
        </p:spPr>
        <p:txBody>
          <a:bodyPr wrap="square" rtlCol="0">
            <a:spAutoFit/>
          </a:bodyPr>
          <a:lstStyle/>
          <a:p>
            <a:r>
              <a:rPr lang="en-GB" sz="2400" b="1">
                <a:solidFill>
                  <a:schemeClr val="accent1"/>
                </a:solidFill>
                <a:latin typeface="Century Gothic" panose="020B0502020202020204" pitchFamily="34" charset="0"/>
              </a:rPr>
              <a:t>The ions in a solid are not free to move so they cannot conduct electricity, which is required for electrolysis to take place.</a:t>
            </a:r>
          </a:p>
        </p:txBody>
      </p:sp>
    </p:spTree>
    <p:extLst>
      <p:ext uri="{BB962C8B-B14F-4D97-AF65-F5344CB8AC3E}">
        <p14:creationId xmlns:p14="http://schemas.microsoft.com/office/powerpoint/2010/main" val="417708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FDC955C-A612-0F19-0B09-0B56459C5049}"/>
              </a:ext>
            </a:extLst>
          </p:cNvPr>
          <p:cNvPicPr>
            <a:picLocks noChangeAspect="1"/>
          </p:cNvPicPr>
          <p:nvPr/>
        </p:nvPicPr>
        <p:blipFill rotWithShape="1">
          <a:blip r:embed="rId3"/>
          <a:srcRect b="14939"/>
          <a:stretch/>
        </p:blipFill>
        <p:spPr>
          <a:xfrm>
            <a:off x="540000" y="720000"/>
            <a:ext cx="10839838" cy="4899244"/>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C</a:t>
            </a:r>
          </a:p>
        </p:txBody>
      </p:sp>
      <p:sp>
        <p:nvSpPr>
          <p:cNvPr id="6" name="TextBox 5">
            <a:extLst>
              <a:ext uri="{FF2B5EF4-FFF2-40B4-BE49-F238E27FC236}">
                <a16:creationId xmlns:a16="http://schemas.microsoft.com/office/drawing/2014/main" id="{3CBE1169-CC98-470E-375C-814B8F1F90F8}"/>
              </a:ext>
            </a:extLst>
          </p:cNvPr>
          <p:cNvSpPr txBox="1"/>
          <p:nvPr/>
        </p:nvSpPr>
        <p:spPr>
          <a:xfrm>
            <a:off x="943759" y="1054524"/>
            <a:ext cx="10436079" cy="707886"/>
          </a:xfrm>
          <a:prstGeom prst="rect">
            <a:avLst/>
          </a:prstGeom>
          <a:solidFill>
            <a:schemeClr val="bg1"/>
          </a:solidFill>
        </p:spPr>
        <p:txBody>
          <a:bodyPr wrap="square" rtlCol="0">
            <a:spAutoFit/>
          </a:bodyPr>
          <a:lstStyle/>
          <a:p>
            <a:r>
              <a:rPr lang="en-GB" sz="2000" b="1">
                <a:solidFill>
                  <a:schemeClr val="accent1"/>
                </a:solidFill>
                <a:latin typeface="Century Gothic" panose="020B0502020202020204" pitchFamily="34" charset="0"/>
              </a:rPr>
              <a:t>Platinum is very unreactive so does not easily form compounds which means it is found as pure metal in the Earth.</a:t>
            </a:r>
          </a:p>
        </p:txBody>
      </p:sp>
      <p:sp>
        <p:nvSpPr>
          <p:cNvPr id="5" name="TextBox 4">
            <a:extLst>
              <a:ext uri="{FF2B5EF4-FFF2-40B4-BE49-F238E27FC236}">
                <a16:creationId xmlns:a16="http://schemas.microsoft.com/office/drawing/2014/main" id="{D77511B0-0AA1-4C7C-BEEB-CDEECAC9CCE1}"/>
              </a:ext>
            </a:extLst>
          </p:cNvPr>
          <p:cNvSpPr txBox="1"/>
          <p:nvPr/>
        </p:nvSpPr>
        <p:spPr>
          <a:xfrm>
            <a:off x="997828" y="2776829"/>
            <a:ext cx="10382010" cy="830997"/>
          </a:xfrm>
          <a:prstGeom prst="rect">
            <a:avLst/>
          </a:prstGeom>
          <a:solidFill>
            <a:schemeClr val="bg1"/>
          </a:solidFill>
        </p:spPr>
        <p:txBody>
          <a:bodyPr wrap="square" rtlCol="0">
            <a:spAutoFit/>
          </a:bodyPr>
          <a:lstStyle/>
          <a:p>
            <a:r>
              <a:rPr lang="en-GB" sz="2400" b="1">
                <a:solidFill>
                  <a:schemeClr val="accent1"/>
                </a:solidFill>
                <a:latin typeface="Century Gothic" panose="020B0502020202020204" pitchFamily="34" charset="0"/>
              </a:rPr>
              <a:t>Carbon is more reactive than zinc so it displaces it to react with oxide ions to form carbon dioxide. </a:t>
            </a:r>
          </a:p>
        </p:txBody>
      </p:sp>
      <p:sp>
        <p:nvSpPr>
          <p:cNvPr id="9" name="TextBox 8">
            <a:extLst>
              <a:ext uri="{FF2B5EF4-FFF2-40B4-BE49-F238E27FC236}">
                <a16:creationId xmlns:a16="http://schemas.microsoft.com/office/drawing/2014/main" id="{96681B68-4924-EB7A-EA7E-D02C729075FE}"/>
              </a:ext>
            </a:extLst>
          </p:cNvPr>
          <p:cNvSpPr txBox="1"/>
          <p:nvPr/>
        </p:nvSpPr>
        <p:spPr>
          <a:xfrm>
            <a:off x="943758" y="4206746"/>
            <a:ext cx="10382009" cy="461665"/>
          </a:xfrm>
          <a:prstGeom prst="rect">
            <a:avLst/>
          </a:prstGeom>
          <a:solidFill>
            <a:schemeClr val="bg1"/>
          </a:solidFill>
        </p:spPr>
        <p:txBody>
          <a:bodyPr wrap="square" rtlCol="0">
            <a:spAutoFit/>
          </a:bodyPr>
          <a:lstStyle/>
          <a:p>
            <a:r>
              <a:rPr lang="en-GB" sz="2400" b="1">
                <a:solidFill>
                  <a:schemeClr val="accent1"/>
                </a:solidFill>
                <a:latin typeface="Century Gothic" panose="020B0502020202020204" pitchFamily="34" charset="0"/>
              </a:rPr>
              <a:t>Zinc oxide + carbon </a:t>
            </a:r>
            <a:r>
              <a:rPr lang="en-GB" sz="2400" b="1">
                <a:solidFill>
                  <a:schemeClr val="accent2">
                    <a:lumMod val="60000"/>
                    <a:lumOff val="40000"/>
                  </a:schemeClr>
                </a:solidFill>
                <a:latin typeface="Century Gothic" panose="020B0502020202020204" pitchFamily="34" charset="0"/>
                <a:sym typeface="Century Gothic"/>
              </a:rPr>
              <a:t>→</a:t>
            </a:r>
            <a:r>
              <a:rPr lang="en-GB" sz="2400" b="1">
                <a:solidFill>
                  <a:schemeClr val="accent1"/>
                </a:solidFill>
                <a:latin typeface="Century Gothic" panose="020B0502020202020204" pitchFamily="34" charset="0"/>
              </a:rPr>
              <a:t> zinc + carbon dioxide</a:t>
            </a:r>
          </a:p>
        </p:txBody>
      </p:sp>
      <p:sp>
        <p:nvSpPr>
          <p:cNvPr id="10" name="TextBox 9">
            <a:extLst>
              <a:ext uri="{FF2B5EF4-FFF2-40B4-BE49-F238E27FC236}">
                <a16:creationId xmlns:a16="http://schemas.microsoft.com/office/drawing/2014/main" id="{CE95F456-7485-A4EE-9840-81AECF617C80}"/>
              </a:ext>
            </a:extLst>
          </p:cNvPr>
          <p:cNvSpPr txBox="1"/>
          <p:nvPr/>
        </p:nvSpPr>
        <p:spPr>
          <a:xfrm>
            <a:off x="943759" y="5157578"/>
            <a:ext cx="10382008" cy="461665"/>
          </a:xfrm>
          <a:prstGeom prst="rect">
            <a:avLst/>
          </a:prstGeom>
          <a:solidFill>
            <a:schemeClr val="bg1"/>
          </a:solidFill>
        </p:spPr>
        <p:txBody>
          <a:bodyPr wrap="square" rtlCol="0">
            <a:spAutoFit/>
          </a:bodyPr>
          <a:lstStyle/>
          <a:p>
            <a:r>
              <a:rPr lang="en-GB" sz="2400" b="1">
                <a:solidFill>
                  <a:schemeClr val="accent1"/>
                </a:solidFill>
                <a:latin typeface="Century Gothic" panose="020B0502020202020204" pitchFamily="34" charset="0"/>
              </a:rPr>
              <a:t>2ZnO + C </a:t>
            </a:r>
            <a:r>
              <a:rPr lang="en-GB" sz="2400" b="1">
                <a:solidFill>
                  <a:schemeClr val="accent2">
                    <a:lumMod val="60000"/>
                    <a:lumOff val="40000"/>
                  </a:schemeClr>
                </a:solidFill>
                <a:latin typeface="Century Gothic" panose="020B0502020202020204" pitchFamily="34" charset="0"/>
                <a:sym typeface="Century Gothic"/>
              </a:rPr>
              <a:t>→</a:t>
            </a:r>
            <a:r>
              <a:rPr lang="en-GB" sz="2400" b="1">
                <a:solidFill>
                  <a:schemeClr val="accent1"/>
                </a:solidFill>
                <a:latin typeface="Century Gothic" panose="020B0502020202020204" pitchFamily="34" charset="0"/>
              </a:rPr>
              <a:t> 2Zn + CO</a:t>
            </a:r>
            <a:r>
              <a:rPr lang="en-GB" sz="2400" b="1" baseline="-25000">
                <a:solidFill>
                  <a:schemeClr val="accent1"/>
                </a:solidFill>
                <a:latin typeface="Century Gothic" panose="020B0502020202020204" pitchFamily="34" charset="0"/>
              </a:rPr>
              <a:t>2</a:t>
            </a:r>
          </a:p>
        </p:txBody>
      </p:sp>
    </p:spTree>
    <p:extLst>
      <p:ext uri="{BB962C8B-B14F-4D97-AF65-F5344CB8AC3E}">
        <p14:creationId xmlns:p14="http://schemas.microsoft.com/office/powerpoint/2010/main" val="49327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9" grpId="0" animBg="1"/>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F055A5-2E56-E2B1-25F2-62A5F36E94D7}"/>
              </a:ext>
            </a:extLst>
          </p:cNvPr>
          <p:cNvPicPr>
            <a:picLocks noChangeAspect="1"/>
          </p:cNvPicPr>
          <p:nvPr/>
        </p:nvPicPr>
        <p:blipFill>
          <a:blip r:embed="rId3"/>
          <a:stretch>
            <a:fillRect/>
          </a:stretch>
        </p:blipFill>
        <p:spPr>
          <a:xfrm>
            <a:off x="540000" y="719999"/>
            <a:ext cx="10733222" cy="5980346"/>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C</a:t>
            </a:r>
          </a:p>
        </p:txBody>
      </p:sp>
      <p:sp>
        <p:nvSpPr>
          <p:cNvPr id="6" name="TextBox 5">
            <a:extLst>
              <a:ext uri="{FF2B5EF4-FFF2-40B4-BE49-F238E27FC236}">
                <a16:creationId xmlns:a16="http://schemas.microsoft.com/office/drawing/2014/main" id="{3CBE1169-CC98-470E-375C-814B8F1F90F8}"/>
              </a:ext>
            </a:extLst>
          </p:cNvPr>
          <p:cNvSpPr txBox="1"/>
          <p:nvPr/>
        </p:nvSpPr>
        <p:spPr>
          <a:xfrm>
            <a:off x="918778" y="1065325"/>
            <a:ext cx="9596822" cy="830997"/>
          </a:xfrm>
          <a:prstGeom prst="rect">
            <a:avLst/>
          </a:prstGeom>
          <a:solidFill>
            <a:schemeClr val="bg1"/>
          </a:solidFill>
        </p:spPr>
        <p:txBody>
          <a:bodyPr wrap="square" rtlCol="0">
            <a:spAutoFit/>
          </a:bodyPr>
          <a:lstStyle/>
          <a:p>
            <a:r>
              <a:rPr lang="en-GB" sz="2400" b="1">
                <a:solidFill>
                  <a:schemeClr val="accent1"/>
                </a:solidFill>
                <a:latin typeface="Century Gothic" panose="020B0502020202020204" pitchFamily="34" charset="0"/>
              </a:rPr>
              <a:t>Magnesium is more reactive than zinc or platinum so it look longer to develop methods to extract it from its ores.</a:t>
            </a:r>
          </a:p>
        </p:txBody>
      </p:sp>
      <p:sp>
        <p:nvSpPr>
          <p:cNvPr id="5" name="TextBox 4">
            <a:extLst>
              <a:ext uri="{FF2B5EF4-FFF2-40B4-BE49-F238E27FC236}">
                <a16:creationId xmlns:a16="http://schemas.microsoft.com/office/drawing/2014/main" id="{15E19CFC-6CAF-DCD9-755F-D93CD80FB270}"/>
              </a:ext>
            </a:extLst>
          </p:cNvPr>
          <p:cNvSpPr txBox="1"/>
          <p:nvPr/>
        </p:nvSpPr>
        <p:spPr>
          <a:xfrm>
            <a:off x="918778" y="3215048"/>
            <a:ext cx="10354444" cy="830997"/>
          </a:xfrm>
          <a:prstGeom prst="rect">
            <a:avLst/>
          </a:prstGeom>
          <a:solidFill>
            <a:schemeClr val="bg1"/>
          </a:solidFill>
        </p:spPr>
        <p:txBody>
          <a:bodyPr wrap="square" rtlCol="0">
            <a:spAutoFit/>
          </a:bodyPr>
          <a:lstStyle/>
          <a:p>
            <a:r>
              <a:rPr lang="en-GB" sz="2400" b="1">
                <a:solidFill>
                  <a:schemeClr val="accent1"/>
                </a:solidFill>
                <a:latin typeface="Century Gothic" panose="020B0502020202020204" pitchFamily="34" charset="0"/>
              </a:rPr>
              <a:t>Even though graphite is made from covalently bound carbon atoms, there are delocalised electrons which allow current to flow.</a:t>
            </a:r>
          </a:p>
        </p:txBody>
      </p:sp>
      <p:sp>
        <p:nvSpPr>
          <p:cNvPr id="7" name="TextBox 6">
            <a:extLst>
              <a:ext uri="{FF2B5EF4-FFF2-40B4-BE49-F238E27FC236}">
                <a16:creationId xmlns:a16="http://schemas.microsoft.com/office/drawing/2014/main" id="{E6E0EF31-8EAD-437D-1A50-64977FF55E79}"/>
              </a:ext>
            </a:extLst>
          </p:cNvPr>
          <p:cNvSpPr txBox="1"/>
          <p:nvPr/>
        </p:nvSpPr>
        <p:spPr>
          <a:xfrm>
            <a:off x="1827922" y="4734513"/>
            <a:ext cx="3847664" cy="461665"/>
          </a:xfrm>
          <a:prstGeom prst="rect">
            <a:avLst/>
          </a:prstGeom>
          <a:solidFill>
            <a:schemeClr val="bg1"/>
          </a:solidFill>
        </p:spPr>
        <p:txBody>
          <a:bodyPr wrap="square" rtlCol="0">
            <a:spAutoFit/>
          </a:bodyPr>
          <a:lstStyle/>
          <a:p>
            <a:r>
              <a:rPr lang="en-GB" sz="2400" b="1">
                <a:solidFill>
                  <a:schemeClr val="accent1"/>
                </a:solidFill>
                <a:latin typeface="Century Gothic" panose="020B0502020202020204" pitchFamily="34" charset="0"/>
              </a:rPr>
              <a:t>Chlorine atoms</a:t>
            </a:r>
          </a:p>
        </p:txBody>
      </p:sp>
      <p:sp>
        <p:nvSpPr>
          <p:cNvPr id="8" name="TextBox 7">
            <a:extLst>
              <a:ext uri="{FF2B5EF4-FFF2-40B4-BE49-F238E27FC236}">
                <a16:creationId xmlns:a16="http://schemas.microsoft.com/office/drawing/2014/main" id="{54404F3C-1C41-68EA-2B8C-9E10864869D6}"/>
              </a:ext>
            </a:extLst>
          </p:cNvPr>
          <p:cNvSpPr txBox="1"/>
          <p:nvPr/>
        </p:nvSpPr>
        <p:spPr>
          <a:xfrm>
            <a:off x="6851866" y="4680697"/>
            <a:ext cx="3847664" cy="461665"/>
          </a:xfrm>
          <a:prstGeom prst="rect">
            <a:avLst/>
          </a:prstGeom>
          <a:solidFill>
            <a:schemeClr val="bg1"/>
          </a:solidFill>
        </p:spPr>
        <p:txBody>
          <a:bodyPr wrap="square" rtlCol="0">
            <a:spAutoFit/>
          </a:bodyPr>
          <a:lstStyle/>
          <a:p>
            <a:r>
              <a:rPr lang="en-GB" sz="2400" b="1">
                <a:solidFill>
                  <a:schemeClr val="accent1"/>
                </a:solidFill>
                <a:latin typeface="Century Gothic" panose="020B0502020202020204" pitchFamily="34" charset="0"/>
              </a:rPr>
              <a:t>Magnesium atoms</a:t>
            </a:r>
          </a:p>
        </p:txBody>
      </p:sp>
      <p:sp>
        <p:nvSpPr>
          <p:cNvPr id="9" name="TextBox 8">
            <a:extLst>
              <a:ext uri="{FF2B5EF4-FFF2-40B4-BE49-F238E27FC236}">
                <a16:creationId xmlns:a16="http://schemas.microsoft.com/office/drawing/2014/main" id="{BC5CF1C2-CB94-5C40-CF2A-7EC94B0115E9}"/>
              </a:ext>
            </a:extLst>
          </p:cNvPr>
          <p:cNvSpPr txBox="1"/>
          <p:nvPr/>
        </p:nvSpPr>
        <p:spPr>
          <a:xfrm>
            <a:off x="918777" y="6016365"/>
            <a:ext cx="9596821" cy="830997"/>
          </a:xfrm>
          <a:prstGeom prst="rect">
            <a:avLst/>
          </a:prstGeom>
          <a:solidFill>
            <a:schemeClr val="bg1"/>
          </a:solidFill>
        </p:spPr>
        <p:txBody>
          <a:bodyPr wrap="square" rtlCol="0">
            <a:spAutoFit/>
          </a:bodyPr>
          <a:lstStyle/>
          <a:p>
            <a:r>
              <a:rPr lang="en-GB" sz="2400" b="1">
                <a:solidFill>
                  <a:schemeClr val="accent1"/>
                </a:solidFill>
                <a:latin typeface="Century Gothic" panose="020B0502020202020204" pitchFamily="34" charset="0"/>
              </a:rPr>
              <a:t>So less heating it needed to keep the magnesium chloride molten. This is cheaper and less dangerous.</a:t>
            </a:r>
          </a:p>
        </p:txBody>
      </p:sp>
    </p:spTree>
    <p:extLst>
      <p:ext uri="{BB962C8B-B14F-4D97-AF65-F5344CB8AC3E}">
        <p14:creationId xmlns:p14="http://schemas.microsoft.com/office/powerpoint/2010/main" val="389777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7" grpId="0" animBg="1"/>
      <p:bldP spid="8"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8BD3D1-C602-476B-9ED5-198C26001B3D}"/>
              </a:ext>
            </a:extLst>
          </p:cNvPr>
          <p:cNvSpPr txBox="1"/>
          <p:nvPr/>
        </p:nvSpPr>
        <p:spPr>
          <a:xfrm>
            <a:off x="218921" y="1225167"/>
            <a:ext cx="6247193" cy="1200329"/>
          </a:xfrm>
          <a:prstGeom prst="rect">
            <a:avLst/>
          </a:prstGeom>
          <a:noFill/>
          <a:ln>
            <a:noFill/>
          </a:ln>
        </p:spPr>
        <p:txBody>
          <a:bodyPr wrap="square" rtlCol="0">
            <a:spAutoFit/>
          </a:bodyPr>
          <a:lstStyle/>
          <a:p>
            <a:r>
              <a:rPr lang="en-US" sz="2400" b="1">
                <a:solidFill>
                  <a:srgbClr val="009193"/>
                </a:solidFill>
                <a:latin typeface="Century Gothic" panose="020B0502020202020204" pitchFamily="34" charset="0"/>
              </a:rPr>
              <a:t>Describe</a:t>
            </a:r>
            <a:r>
              <a:rPr lang="en-US" sz="2400">
                <a:latin typeface="Century Gothic" panose="020B0502020202020204" pitchFamily="34" charset="0"/>
              </a:rPr>
              <a:t> what would happen in the electrolysis of molten potassium fluoride (KF).</a:t>
            </a:r>
          </a:p>
        </p:txBody>
      </p:sp>
      <p:sp>
        <p:nvSpPr>
          <p:cNvPr id="7" name="TextBox 6">
            <a:extLst>
              <a:ext uri="{FF2B5EF4-FFF2-40B4-BE49-F238E27FC236}">
                <a16:creationId xmlns:a16="http://schemas.microsoft.com/office/drawing/2014/main" id="{B7A3DBB4-E61A-41DB-AB0D-ECE0B2A2E82B}"/>
              </a:ext>
            </a:extLst>
          </p:cNvPr>
          <p:cNvSpPr txBox="1"/>
          <p:nvPr/>
        </p:nvSpPr>
        <p:spPr>
          <a:xfrm>
            <a:off x="218921" y="3139142"/>
            <a:ext cx="6457650" cy="3416320"/>
          </a:xfrm>
          <a:prstGeom prst="rect">
            <a:avLst/>
          </a:prstGeom>
          <a:noFill/>
          <a:ln>
            <a:noFill/>
          </a:ln>
        </p:spPr>
        <p:txBody>
          <a:bodyPr wrap="square" rtlCol="0">
            <a:spAutoFit/>
          </a:bodyPr>
          <a:lstStyle/>
          <a:p>
            <a:pPr marL="342900" indent="-342900">
              <a:buFont typeface="Arial" panose="020B0604020202020204" pitchFamily="34" charset="0"/>
              <a:buChar char="•"/>
            </a:pPr>
            <a:r>
              <a:rPr lang="en-US">
                <a:solidFill>
                  <a:schemeClr val="accent1"/>
                </a:solidFill>
                <a:latin typeface="Century Gothic" panose="020B0502020202020204" pitchFamily="34" charset="0"/>
              </a:rPr>
              <a:t>When electrolysis occurs, </a:t>
            </a:r>
            <a:r>
              <a:rPr lang="en-US" b="1">
                <a:solidFill>
                  <a:schemeClr val="accent1"/>
                </a:solidFill>
                <a:latin typeface="Century Gothic" panose="020B0502020202020204" pitchFamily="34" charset="0"/>
              </a:rPr>
              <a:t>molten potassium fluoride is split up into its ions</a:t>
            </a:r>
            <a:r>
              <a:rPr lang="en-US">
                <a:solidFill>
                  <a:schemeClr val="accent1"/>
                </a:solidFill>
                <a:latin typeface="Century Gothic" panose="020B0502020202020204" pitchFamily="34" charset="0"/>
              </a:rPr>
              <a:t>.</a:t>
            </a:r>
          </a:p>
          <a:p>
            <a:pPr marL="342900" indent="-342900">
              <a:buFont typeface="Arial" panose="020B0604020202020204" pitchFamily="34" charset="0"/>
              <a:buChar char="•"/>
            </a:pPr>
            <a:r>
              <a:rPr lang="en-US">
                <a:solidFill>
                  <a:schemeClr val="accent1"/>
                </a:solidFill>
                <a:latin typeface="Century Gothic" panose="020B0502020202020204" pitchFamily="34" charset="0"/>
              </a:rPr>
              <a:t>The positive ion (cation) is </a:t>
            </a:r>
            <a:r>
              <a:rPr lang="en-US" b="1">
                <a:solidFill>
                  <a:schemeClr val="accent1"/>
                </a:solidFill>
                <a:latin typeface="Century Gothic" panose="020B0502020202020204" pitchFamily="34" charset="0"/>
              </a:rPr>
              <a:t>K</a:t>
            </a:r>
            <a:r>
              <a:rPr lang="en-US" b="1" baseline="30000">
                <a:solidFill>
                  <a:schemeClr val="accent1"/>
                </a:solidFill>
                <a:latin typeface="Century Gothic" panose="020B0502020202020204" pitchFamily="34" charset="0"/>
              </a:rPr>
              <a:t>+</a:t>
            </a:r>
            <a:r>
              <a:rPr lang="en-US">
                <a:solidFill>
                  <a:schemeClr val="accent1"/>
                </a:solidFill>
                <a:latin typeface="Century Gothic" panose="020B0502020202020204" pitchFamily="34" charset="0"/>
              </a:rPr>
              <a:t>. </a:t>
            </a:r>
          </a:p>
          <a:p>
            <a:pPr marL="342900" indent="-342900">
              <a:buFont typeface="Arial" panose="020B0604020202020204" pitchFamily="34" charset="0"/>
              <a:buChar char="•"/>
            </a:pPr>
            <a:r>
              <a:rPr lang="en-US">
                <a:solidFill>
                  <a:schemeClr val="accent1"/>
                </a:solidFill>
                <a:latin typeface="Century Gothic" panose="020B0502020202020204" pitchFamily="34" charset="0"/>
              </a:rPr>
              <a:t>Because this ion is positively charged, it will be </a:t>
            </a:r>
            <a:r>
              <a:rPr lang="en-US" b="1">
                <a:solidFill>
                  <a:schemeClr val="accent1"/>
                </a:solidFill>
                <a:latin typeface="Century Gothic" panose="020B0502020202020204" pitchFamily="34" charset="0"/>
              </a:rPr>
              <a:t>attracted to the negative electrode</a:t>
            </a:r>
            <a:r>
              <a:rPr lang="en-US">
                <a:solidFill>
                  <a:schemeClr val="accent1"/>
                </a:solidFill>
                <a:latin typeface="Century Gothic" panose="020B0502020202020204" pitchFamily="34" charset="0"/>
              </a:rPr>
              <a:t> (cathode).</a:t>
            </a:r>
          </a:p>
          <a:p>
            <a:pPr marL="342900" indent="-342900">
              <a:buFont typeface="Arial" panose="020B0604020202020204" pitchFamily="34" charset="0"/>
              <a:buChar char="•"/>
            </a:pPr>
            <a:r>
              <a:rPr lang="en-US">
                <a:solidFill>
                  <a:schemeClr val="accent1"/>
                </a:solidFill>
                <a:latin typeface="Century Gothic" panose="020B0502020202020204" pitchFamily="34" charset="0"/>
              </a:rPr>
              <a:t>Here, the positive ion will be </a:t>
            </a:r>
            <a:r>
              <a:rPr lang="en-US" b="1">
                <a:solidFill>
                  <a:schemeClr val="accent1"/>
                </a:solidFill>
                <a:latin typeface="Century Gothic" panose="020B0502020202020204" pitchFamily="34" charset="0"/>
              </a:rPr>
              <a:t>reduced</a:t>
            </a:r>
            <a:r>
              <a:rPr lang="en-US">
                <a:solidFill>
                  <a:schemeClr val="accent1"/>
                </a:solidFill>
                <a:latin typeface="Century Gothic" panose="020B0502020202020204" pitchFamily="34" charset="0"/>
              </a:rPr>
              <a:t> (gains electrons).</a:t>
            </a:r>
          </a:p>
          <a:p>
            <a:pPr marL="342900" indent="-342900">
              <a:buFont typeface="Arial" panose="020B0604020202020204" pitchFamily="34" charset="0"/>
              <a:buChar char="•"/>
            </a:pPr>
            <a:r>
              <a:rPr lang="en-US">
                <a:solidFill>
                  <a:schemeClr val="accent1"/>
                </a:solidFill>
                <a:latin typeface="Century Gothic" panose="020B0502020202020204" pitchFamily="34" charset="0"/>
              </a:rPr>
              <a:t>The negative ion (anion) is </a:t>
            </a:r>
            <a:r>
              <a:rPr lang="en-US" b="1">
                <a:solidFill>
                  <a:schemeClr val="accent1"/>
                </a:solidFill>
                <a:latin typeface="Century Gothic" panose="020B0502020202020204" pitchFamily="34" charset="0"/>
              </a:rPr>
              <a:t>F</a:t>
            </a:r>
            <a:r>
              <a:rPr lang="en-US" b="1" baseline="30000">
                <a:solidFill>
                  <a:schemeClr val="accent1"/>
                </a:solidFill>
                <a:latin typeface="Century Gothic" panose="020B0502020202020204" pitchFamily="34" charset="0"/>
              </a:rPr>
              <a:t>-</a:t>
            </a:r>
            <a:r>
              <a:rPr lang="en-US">
                <a:solidFill>
                  <a:schemeClr val="accent1"/>
                </a:solidFill>
                <a:latin typeface="Century Gothic" panose="020B0502020202020204" pitchFamily="34" charset="0"/>
              </a:rPr>
              <a:t>. </a:t>
            </a:r>
          </a:p>
          <a:p>
            <a:pPr marL="342900" indent="-342900">
              <a:buFont typeface="Arial" panose="020B0604020202020204" pitchFamily="34" charset="0"/>
              <a:buChar char="•"/>
            </a:pPr>
            <a:r>
              <a:rPr lang="en-US">
                <a:solidFill>
                  <a:schemeClr val="accent1"/>
                </a:solidFill>
                <a:latin typeface="Century Gothic" panose="020B0502020202020204" pitchFamily="34" charset="0"/>
              </a:rPr>
              <a:t>Because this ion is negatively charged, it will be </a:t>
            </a:r>
            <a:r>
              <a:rPr lang="en-US" b="1">
                <a:solidFill>
                  <a:schemeClr val="accent1"/>
                </a:solidFill>
                <a:latin typeface="Century Gothic" panose="020B0502020202020204" pitchFamily="34" charset="0"/>
              </a:rPr>
              <a:t>attracted to the positive electrode</a:t>
            </a:r>
            <a:r>
              <a:rPr lang="en-US">
                <a:solidFill>
                  <a:schemeClr val="accent1"/>
                </a:solidFill>
                <a:latin typeface="Century Gothic" panose="020B0502020202020204" pitchFamily="34" charset="0"/>
              </a:rPr>
              <a:t> (anode).</a:t>
            </a:r>
          </a:p>
          <a:p>
            <a:pPr marL="342900" indent="-342900">
              <a:buFont typeface="Arial" panose="020B0604020202020204" pitchFamily="34" charset="0"/>
              <a:buChar char="•"/>
            </a:pPr>
            <a:r>
              <a:rPr lang="en-US">
                <a:solidFill>
                  <a:schemeClr val="accent1"/>
                </a:solidFill>
                <a:latin typeface="Century Gothic" panose="020B0502020202020204" pitchFamily="34" charset="0"/>
              </a:rPr>
              <a:t>Here, the negative ion will be </a:t>
            </a:r>
            <a:r>
              <a:rPr lang="en-US" b="1">
                <a:solidFill>
                  <a:schemeClr val="accent1"/>
                </a:solidFill>
                <a:latin typeface="Century Gothic" panose="020B0502020202020204" pitchFamily="34" charset="0"/>
              </a:rPr>
              <a:t>oxidised</a:t>
            </a:r>
            <a:r>
              <a:rPr lang="en-US">
                <a:solidFill>
                  <a:schemeClr val="accent1"/>
                </a:solidFill>
                <a:latin typeface="Century Gothic" panose="020B0502020202020204" pitchFamily="34" charset="0"/>
              </a:rPr>
              <a:t> (loses electrons)</a:t>
            </a:r>
          </a:p>
        </p:txBody>
      </p:sp>
      <p:sp>
        <p:nvSpPr>
          <p:cNvPr id="11" name="Title 2">
            <a:extLst>
              <a:ext uri="{FF2B5EF4-FFF2-40B4-BE49-F238E27FC236}">
                <a16:creationId xmlns:a16="http://schemas.microsoft.com/office/drawing/2014/main" id="{CB3FC8D1-97C6-4353-9218-393AFFC6FBDC}"/>
              </a:ext>
            </a:extLst>
          </p:cNvPr>
          <p:cNvSpPr txBox="1">
            <a:spLocks/>
          </p:cNvSpPr>
          <p:nvPr/>
        </p:nvSpPr>
        <p:spPr>
          <a:xfrm>
            <a:off x="254867" y="102483"/>
            <a:ext cx="11217987" cy="461665"/>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GB">
                <a:latin typeface="Century Gothic" panose="020B0502020202020204" pitchFamily="34" charset="0"/>
              </a:rPr>
              <a:t>Describe: </a:t>
            </a:r>
            <a:r>
              <a:rPr lang="en-GB" i="1">
                <a:latin typeface="Century Gothic" panose="020B0502020202020204" pitchFamily="34" charset="0"/>
              </a:rPr>
              <a:t>to recall facts, events or processes in an accurate way</a:t>
            </a:r>
          </a:p>
        </p:txBody>
      </p:sp>
      <p:pic>
        <p:nvPicPr>
          <p:cNvPr id="9" name="Picture 8" descr="Shape, arrow&#10;&#10;Description automatically generated">
            <a:extLst>
              <a:ext uri="{FF2B5EF4-FFF2-40B4-BE49-F238E27FC236}">
                <a16:creationId xmlns:a16="http://schemas.microsoft.com/office/drawing/2014/main" id="{1DDAD2BB-43AA-F142-AE96-FF6E9B527AA4}"/>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2" name="TextBox 11">
            <a:extLst>
              <a:ext uri="{FF2B5EF4-FFF2-40B4-BE49-F238E27FC236}">
                <a16:creationId xmlns:a16="http://schemas.microsoft.com/office/drawing/2014/main" id="{1F83F6A9-C3A6-0D48-BA8C-4080C9DFE807}"/>
              </a:ext>
            </a:extLst>
          </p:cNvPr>
          <p:cNvSpPr txBox="1"/>
          <p:nvPr/>
        </p:nvSpPr>
        <p:spPr>
          <a:xfrm>
            <a:off x="218921" y="855835"/>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3" name="TextBox 12">
            <a:extLst>
              <a:ext uri="{FF2B5EF4-FFF2-40B4-BE49-F238E27FC236}">
                <a16:creationId xmlns:a16="http://schemas.microsoft.com/office/drawing/2014/main" id="{DEDA438C-E435-8D44-A5F0-5C5010151EBB}"/>
              </a:ext>
            </a:extLst>
          </p:cNvPr>
          <p:cNvSpPr txBox="1"/>
          <p:nvPr/>
        </p:nvSpPr>
        <p:spPr>
          <a:xfrm>
            <a:off x="254867" y="2695417"/>
            <a:ext cx="233951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88E82B75-4193-CC40-8D7C-310C91E33C39}"/>
              </a:ext>
            </a:extLst>
          </p:cNvPr>
          <p:cNvSpPr/>
          <p:nvPr/>
        </p:nvSpPr>
        <p:spPr>
          <a:xfrm>
            <a:off x="6969262" y="1307191"/>
            <a:ext cx="4138550" cy="4154984"/>
          </a:xfrm>
          <a:prstGeom prst="rect">
            <a:avLst/>
          </a:prstGeom>
        </p:spPr>
        <p:txBody>
          <a:bodyPr wrap="square">
            <a:spAutoFit/>
          </a:bodyPr>
          <a:lstStyle/>
          <a:p>
            <a:r>
              <a:rPr lang="en-GB" sz="2400">
                <a:latin typeface="Century Gothic" panose="020B0502020202020204" pitchFamily="34" charset="0"/>
              </a:rPr>
              <a:t>To ‘describe’, your answer should:</a:t>
            </a:r>
          </a:p>
          <a:p>
            <a:endParaRPr lang="en-GB" sz="2400">
              <a:latin typeface="Century Gothic" panose="020B0502020202020204" pitchFamily="34" charset="0"/>
            </a:endParaRPr>
          </a:p>
          <a:p>
            <a:pPr marL="285750" indent="-285750">
              <a:buFont typeface="Arial" panose="020B0604020202020204" pitchFamily="34" charset="0"/>
              <a:buChar char="•"/>
            </a:pPr>
            <a:r>
              <a:rPr lang="en-GB" sz="2400">
                <a:latin typeface="Century Gothic" panose="020B0502020202020204" pitchFamily="34" charset="0"/>
              </a:rPr>
              <a:t>Use </a:t>
            </a:r>
            <a:r>
              <a:rPr lang="en-GB" sz="2400" b="1">
                <a:latin typeface="Century Gothic" panose="020B0502020202020204" pitchFamily="34" charset="0"/>
              </a:rPr>
              <a:t>bullet points.</a:t>
            </a:r>
          </a:p>
          <a:p>
            <a:pPr marL="285750" indent="-285750">
              <a:buFont typeface="Arial" panose="020B0604020202020204" pitchFamily="34" charset="0"/>
              <a:buChar char="•"/>
            </a:pPr>
            <a:r>
              <a:rPr lang="en-GB" sz="2400">
                <a:latin typeface="Century Gothic" panose="020B0502020202020204" pitchFamily="34" charset="0"/>
              </a:rPr>
              <a:t>Include each step of the process in a </a:t>
            </a:r>
            <a:r>
              <a:rPr lang="en-GB" sz="2400" b="1">
                <a:latin typeface="Century Gothic" panose="020B0502020202020204" pitchFamily="34" charset="0"/>
              </a:rPr>
              <a:t>logical order.</a:t>
            </a:r>
          </a:p>
          <a:p>
            <a:pPr marL="285750" indent="-285750">
              <a:buFont typeface="Arial" panose="020B0604020202020204" pitchFamily="34" charset="0"/>
              <a:buChar char="•"/>
            </a:pPr>
            <a:r>
              <a:rPr lang="en-GB" sz="2400">
                <a:latin typeface="Century Gothic" panose="020B0502020202020204" pitchFamily="34" charset="0"/>
              </a:rPr>
              <a:t>Use </a:t>
            </a:r>
            <a:r>
              <a:rPr lang="en-GB" sz="2400" b="1">
                <a:latin typeface="Century Gothic" panose="020B0502020202020204" pitchFamily="34" charset="0"/>
              </a:rPr>
              <a:t>keywords</a:t>
            </a:r>
            <a:r>
              <a:rPr lang="en-GB" sz="2400">
                <a:latin typeface="Century Gothic" panose="020B0502020202020204" pitchFamily="34" charset="0"/>
              </a:rPr>
              <a:t> throughout the answer</a:t>
            </a:r>
          </a:p>
          <a:p>
            <a:pPr marL="285750" indent="-285750">
              <a:buFont typeface="Arial" panose="020B0604020202020204" pitchFamily="34" charset="0"/>
              <a:buChar char="•"/>
            </a:pPr>
            <a:r>
              <a:rPr lang="en-GB" sz="2400">
                <a:latin typeface="Century Gothic" panose="020B0502020202020204" pitchFamily="34" charset="0"/>
              </a:rPr>
              <a:t>Stay </a:t>
            </a:r>
            <a:r>
              <a:rPr lang="en-GB" sz="2400" b="1">
                <a:latin typeface="Century Gothic" panose="020B0502020202020204" pitchFamily="34" charset="0"/>
              </a:rPr>
              <a:t>focused</a:t>
            </a:r>
            <a:r>
              <a:rPr lang="en-GB" sz="2400">
                <a:latin typeface="Century Gothic" panose="020B0502020202020204" pitchFamily="34" charset="0"/>
              </a:rPr>
              <a:t> on the question.</a:t>
            </a:r>
          </a:p>
        </p:txBody>
      </p:sp>
    </p:spTree>
    <p:extLst>
      <p:ext uri="{BB962C8B-B14F-4D97-AF65-F5344CB8AC3E}">
        <p14:creationId xmlns:p14="http://schemas.microsoft.com/office/powerpoint/2010/main" val="9044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784840" cy="53244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Introduction to Electrolysis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State the equation to calculate power in a circuit.</a:t>
            </a:r>
          </a:p>
          <a:p>
            <a:pPr marL="609600" marR="0" lvl="0" indent="-457200" algn="l" rtl="0">
              <a:lnSpc>
                <a:spcPct val="100000"/>
              </a:lnSpc>
              <a:spcBef>
                <a:spcPts val="0"/>
              </a:spcBef>
              <a:spcAft>
                <a:spcPts val="0"/>
              </a:spcAft>
              <a:buClr>
                <a:schemeClr val="dk1"/>
              </a:buClr>
              <a:buSzPts val="2400"/>
              <a:buFont typeface="+mj-lt"/>
              <a:buAutoNum type="arabicPeriod"/>
            </a:pPr>
            <a:endParaRPr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State the equation used to calculate energy transferred in a circuit.</a:t>
            </a:r>
          </a:p>
          <a:p>
            <a:pPr marL="457200" marR="0" lvl="0" indent="-457200" algn="l" rtl="0">
              <a:lnSpc>
                <a:spcPct val="100000"/>
              </a:lnSpc>
              <a:spcBef>
                <a:spcPts val="0"/>
              </a:spcBef>
              <a:spcAft>
                <a:spcPts val="0"/>
              </a:spcAft>
              <a:buClr>
                <a:schemeClr val="dk1"/>
              </a:buClr>
              <a:buSzPts val="2400"/>
              <a:buFont typeface="+mj-lt"/>
              <a:buAutoNum type="arabicPeriod"/>
            </a:pPr>
            <a:endParaRPr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Write down the ions that are present in potassium oxide. </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Draw the symbol for a cell in an electric circuit</a:t>
            </a:r>
            <a:r>
              <a:rPr lang="en-GB" sz="2400" b="0" i="0" u="none" strike="noStrike" cap="none"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Draw a simple circuit diagram, which contains a cell, a bulb, and a switch connected in series.</a:t>
            </a:r>
          </a:p>
          <a:p>
            <a:pPr marR="0" lvl="0" algn="l" rtl="0">
              <a:lnSpc>
                <a:spcPct val="100000"/>
              </a:lnSpc>
              <a:spcBef>
                <a:spcPts val="0"/>
              </a:spcBef>
              <a:spcAft>
                <a:spcPts val="0"/>
              </a:spcAft>
              <a:buClr>
                <a:schemeClr val="dk1"/>
              </a:buClr>
              <a:buSzPts val="2400"/>
            </a:pPr>
            <a:endParaRPr sz="1400" b="0" i="0" u="none" strike="noStrike" cap="none" dirty="0">
              <a:solidFill>
                <a:srgbClr val="000000"/>
              </a:solidFill>
              <a:latin typeface="Arial"/>
              <a:ea typeface="Arial"/>
              <a:cs typeface="Arial"/>
              <a:sym typeface="Arial"/>
            </a:endParaRPr>
          </a:p>
        </p:txBody>
      </p:sp>
      <p:sp>
        <p:nvSpPr>
          <p:cNvPr id="9" name="Google Shape;101;p1">
            <a:extLst>
              <a:ext uri="{FF2B5EF4-FFF2-40B4-BE49-F238E27FC236}">
                <a16:creationId xmlns:a16="http://schemas.microsoft.com/office/drawing/2014/main" id="{4654A9D9-6C37-6043-966A-926AD886CE54}"/>
              </a:ext>
            </a:extLst>
          </p:cNvPr>
          <p:cNvSpPr txBox="1"/>
          <p:nvPr/>
        </p:nvSpPr>
        <p:spPr>
          <a:xfrm>
            <a:off x="819462" y="1976573"/>
            <a:ext cx="10117242"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i="0" u="none" strike="noStrike" cap="none">
                <a:solidFill>
                  <a:schemeClr val="accent1"/>
                </a:solidFill>
                <a:latin typeface="Century Gothic"/>
                <a:ea typeface="Century Gothic"/>
                <a:cs typeface="Century Gothic"/>
                <a:sym typeface="Century Gothic"/>
              </a:rPr>
              <a:t>Power = current x potential different (P = IV)</a:t>
            </a:r>
            <a:endParaRPr sz="1400" b="1" i="0" u="none" strike="noStrike" cap="none">
              <a:solidFill>
                <a:schemeClr val="accent1"/>
              </a:solidFill>
              <a:latin typeface="Arial"/>
              <a:ea typeface="Arial"/>
              <a:cs typeface="Arial"/>
              <a:sym typeface="Arial"/>
            </a:endParaRPr>
          </a:p>
        </p:txBody>
      </p:sp>
      <p:sp>
        <p:nvSpPr>
          <p:cNvPr id="10" name="Google Shape;102;p1">
            <a:extLst>
              <a:ext uri="{FF2B5EF4-FFF2-40B4-BE49-F238E27FC236}">
                <a16:creationId xmlns:a16="http://schemas.microsoft.com/office/drawing/2014/main" id="{7007BDE7-78B3-F74C-9793-1F982B884727}"/>
              </a:ext>
            </a:extLst>
          </p:cNvPr>
          <p:cNvSpPr txBox="1"/>
          <p:nvPr/>
        </p:nvSpPr>
        <p:spPr>
          <a:xfrm>
            <a:off x="819462" y="2672490"/>
            <a:ext cx="926020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accent1"/>
                </a:solidFill>
                <a:latin typeface="Century Gothic"/>
                <a:ea typeface="Century Gothic"/>
                <a:cs typeface="Century Gothic"/>
                <a:sym typeface="Century Gothic"/>
              </a:rPr>
              <a:t>energy transferred = current x time x potential difference</a:t>
            </a:r>
            <a:endParaRPr sz="1400" b="1" i="0" u="none" strike="noStrike" cap="none">
              <a:solidFill>
                <a:schemeClr val="accent1"/>
              </a:solidFill>
              <a:latin typeface="Arial"/>
              <a:ea typeface="Arial"/>
              <a:cs typeface="Arial"/>
              <a:sym typeface="Arial"/>
            </a:endParaRPr>
          </a:p>
        </p:txBody>
      </p:sp>
      <p:sp>
        <p:nvSpPr>
          <p:cNvPr id="11" name="Google Shape;103;p1">
            <a:extLst>
              <a:ext uri="{FF2B5EF4-FFF2-40B4-BE49-F238E27FC236}">
                <a16:creationId xmlns:a16="http://schemas.microsoft.com/office/drawing/2014/main" id="{F230D780-A99A-B54A-8195-1ED9B4CEFD7D}"/>
              </a:ext>
            </a:extLst>
          </p:cNvPr>
          <p:cNvSpPr txBox="1"/>
          <p:nvPr/>
        </p:nvSpPr>
        <p:spPr>
          <a:xfrm>
            <a:off x="819463" y="3429000"/>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accent1"/>
                </a:solidFill>
                <a:latin typeface="Century Gothic"/>
                <a:ea typeface="Century Gothic"/>
                <a:cs typeface="Century Gothic"/>
                <a:sym typeface="Century Gothic"/>
              </a:rPr>
              <a:t>K</a:t>
            </a:r>
            <a:r>
              <a:rPr lang="en-GB" sz="2400" b="1" i="0" u="none" strike="noStrike" cap="none" baseline="30000">
                <a:solidFill>
                  <a:schemeClr val="accent1"/>
                </a:solidFill>
                <a:latin typeface="Century Gothic"/>
                <a:ea typeface="Century Gothic"/>
                <a:cs typeface="Century Gothic"/>
                <a:sym typeface="Century Gothic"/>
              </a:rPr>
              <a:t>+</a:t>
            </a:r>
            <a:r>
              <a:rPr lang="en-GB" sz="2400" b="1" i="0" u="none" strike="noStrike" cap="none">
                <a:solidFill>
                  <a:schemeClr val="accent1"/>
                </a:solidFill>
                <a:latin typeface="Century Gothic"/>
                <a:ea typeface="Century Gothic"/>
                <a:cs typeface="Century Gothic"/>
                <a:sym typeface="Century Gothic"/>
              </a:rPr>
              <a:t> and O</a:t>
            </a:r>
            <a:r>
              <a:rPr lang="en-GB" sz="2400" b="1" i="0" u="none" strike="noStrike" cap="none" baseline="30000">
                <a:solidFill>
                  <a:schemeClr val="accent1"/>
                </a:solidFill>
                <a:latin typeface="Century Gothic"/>
                <a:ea typeface="Century Gothic"/>
                <a:cs typeface="Century Gothic"/>
                <a:sym typeface="Century Gothic"/>
              </a:rPr>
              <a:t>2-</a:t>
            </a:r>
            <a:endParaRPr sz="1400" b="1" i="0" u="none" strike="noStrike" cap="none" baseline="30000">
              <a:solidFill>
                <a:schemeClr val="accent1"/>
              </a:solidFill>
              <a:latin typeface="Arial"/>
              <a:ea typeface="Arial"/>
              <a:cs typeface="Arial"/>
              <a:sym typeface="Arial"/>
            </a:endParaRPr>
          </a:p>
        </p:txBody>
      </p:sp>
      <p:pic>
        <p:nvPicPr>
          <p:cNvPr id="2" name="Picture 1" descr="A picture containing clipart&#10;&#10;Description automatically generated">
            <a:extLst>
              <a:ext uri="{FF2B5EF4-FFF2-40B4-BE49-F238E27FC236}">
                <a16:creationId xmlns:a16="http://schemas.microsoft.com/office/drawing/2014/main" id="{1647BC15-1D4E-68C7-0B0E-55109B4731DC}"/>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66614" y="5793162"/>
            <a:ext cx="1121360" cy="536108"/>
          </a:xfrm>
          <a:prstGeom prst="rect">
            <a:avLst/>
          </a:prstGeom>
        </p:spPr>
      </p:pic>
      <p:pic>
        <p:nvPicPr>
          <p:cNvPr id="3" name="Google Shape;579;p12">
            <a:extLst>
              <a:ext uri="{FF2B5EF4-FFF2-40B4-BE49-F238E27FC236}">
                <a16:creationId xmlns:a16="http://schemas.microsoft.com/office/drawing/2014/main" id="{D550F0A0-D69A-ECB8-33FD-C6CD9454DEDD}"/>
              </a:ext>
            </a:extLst>
          </p:cNvPr>
          <p:cNvPicPr preferRelativeResize="0"/>
          <p:nvPr/>
        </p:nvPicPr>
        <p:blipFill rotWithShape="1">
          <a:blip r:embed="rId4">
            <a:clrChange>
              <a:clrFrom>
                <a:srgbClr val="FFFFFF"/>
              </a:clrFrom>
              <a:clrTo>
                <a:srgbClr val="FFFFFF">
                  <a:alpha val="0"/>
                </a:srgbClr>
              </a:clrTo>
            </a:clrChange>
            <a:alphaModFix/>
            <a:duotone>
              <a:prstClr val="black"/>
              <a:schemeClr val="accent1">
                <a:tint val="45000"/>
                <a:satMod val="400000"/>
              </a:schemeClr>
            </a:duotone>
          </a:blip>
          <a:srcRect l="1580" t="10408" r="66150" b="50774"/>
          <a:stretch/>
        </p:blipFill>
        <p:spPr>
          <a:xfrm>
            <a:off x="7533559" y="5135652"/>
            <a:ext cx="2402959" cy="1562986"/>
          </a:xfrm>
          <a:prstGeom prst="rect">
            <a:avLst/>
          </a:prstGeom>
          <a:noFill/>
          <a:ln>
            <a:noFill/>
          </a:ln>
        </p:spPr>
      </p:pic>
      <p:pic>
        <p:nvPicPr>
          <p:cNvPr id="4" name="Google Shape;579;p12">
            <a:extLst>
              <a:ext uri="{FF2B5EF4-FFF2-40B4-BE49-F238E27FC236}">
                <a16:creationId xmlns:a16="http://schemas.microsoft.com/office/drawing/2014/main" id="{33C06F39-5CD4-8A0B-2EFC-38905FFEA8E9}"/>
              </a:ext>
            </a:extLst>
          </p:cNvPr>
          <p:cNvPicPr preferRelativeResize="0"/>
          <p:nvPr/>
        </p:nvPicPr>
        <p:blipFill rotWithShape="1">
          <a:blip r:embed="rId4">
            <a:clrChange>
              <a:clrFrom>
                <a:srgbClr val="FFFFFF"/>
              </a:clrFrom>
              <a:clrTo>
                <a:srgbClr val="FFFFFF">
                  <a:alpha val="0"/>
                </a:srgbClr>
              </a:clrTo>
            </a:clrChange>
            <a:alphaModFix/>
            <a:duotone>
              <a:prstClr val="black"/>
              <a:schemeClr val="accent1">
                <a:tint val="45000"/>
                <a:satMod val="400000"/>
              </a:schemeClr>
            </a:duotone>
          </a:blip>
          <a:srcRect l="7826" t="12178" r="76039" b="70538"/>
          <a:stretch/>
        </p:blipFill>
        <p:spPr>
          <a:xfrm>
            <a:off x="8001050" y="3837593"/>
            <a:ext cx="1201479" cy="695916"/>
          </a:xfrm>
          <a:prstGeom prst="rect">
            <a:avLst/>
          </a:prstGeom>
          <a:noFill/>
          <a:ln>
            <a:noFill/>
          </a:ln>
        </p:spPr>
      </p:pic>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540000" y="996078"/>
            <a:ext cx="7606570" cy="1938992"/>
          </a:xfrm>
          <a:prstGeom prst="rect">
            <a:avLst/>
          </a:prstGeom>
          <a:noFill/>
        </p:spPr>
        <p:txBody>
          <a:bodyPr wrap="none" rtlCol="0">
            <a:spAutoFit/>
          </a:bodyPr>
          <a:lstStyle/>
          <a:p>
            <a:pPr marL="457200" indent="-457200">
              <a:buAutoNum type="arabicPeriod"/>
            </a:pPr>
            <a:r>
              <a:rPr lang="en-GB" sz="2400">
                <a:latin typeface="Century Gothic" panose="020B0502020202020204" pitchFamily="34" charset="0"/>
              </a:rPr>
              <a:t>Which answer correctly describes the 'anode'?</a:t>
            </a:r>
          </a:p>
          <a:p>
            <a:pPr marL="342900" indent="-342900">
              <a:buFont typeface="Wingdings" pitchFamily="2" charset="2"/>
              <a:buChar char="q"/>
            </a:pPr>
            <a:r>
              <a:rPr lang="en-GB" sz="2400">
                <a:latin typeface="Century Gothic" panose="020B0502020202020204" pitchFamily="34" charset="0"/>
              </a:rPr>
              <a:t>A. a positive ion</a:t>
            </a:r>
          </a:p>
          <a:p>
            <a:pPr marL="342900" indent="-342900">
              <a:buFont typeface="Wingdings" pitchFamily="2" charset="2"/>
              <a:buChar char="q"/>
            </a:pPr>
            <a:r>
              <a:rPr lang="en-GB" sz="2400">
                <a:latin typeface="Century Gothic" panose="020B0502020202020204" pitchFamily="34" charset="0"/>
              </a:rPr>
              <a:t>B. a negative ion</a:t>
            </a:r>
          </a:p>
          <a:p>
            <a:pPr marL="342900" indent="-342900">
              <a:buFont typeface="Wingdings" pitchFamily="2" charset="2"/>
              <a:buChar char="q"/>
            </a:pPr>
            <a:r>
              <a:rPr lang="en-GB" sz="2400">
                <a:latin typeface="Century Gothic" panose="020B0502020202020204" pitchFamily="34" charset="0"/>
              </a:rPr>
              <a:t>C. the positive electrode</a:t>
            </a:r>
          </a:p>
          <a:p>
            <a:pPr marL="342900" indent="-342900">
              <a:buFont typeface="Wingdings" pitchFamily="2" charset="2"/>
              <a:buChar char="q"/>
            </a:pPr>
            <a:r>
              <a:rPr lang="en-GB" sz="2400">
                <a:latin typeface="Century Gothic" panose="020B0502020202020204" pitchFamily="34" charset="0"/>
              </a:rPr>
              <a:t>D. the negative electrode</a:t>
            </a:r>
          </a:p>
        </p:txBody>
      </p:sp>
      <p:sp>
        <p:nvSpPr>
          <p:cNvPr id="4" name="TextBox 3">
            <a:extLst>
              <a:ext uri="{FF2B5EF4-FFF2-40B4-BE49-F238E27FC236}">
                <a16:creationId xmlns:a16="http://schemas.microsoft.com/office/drawing/2014/main" id="{49D9FD6F-2370-714D-B4BC-9DA02B16D063}"/>
              </a:ext>
            </a:extLst>
          </p:cNvPr>
          <p:cNvSpPr txBox="1"/>
          <p:nvPr/>
        </p:nvSpPr>
        <p:spPr>
          <a:xfrm>
            <a:off x="540000" y="3066926"/>
            <a:ext cx="10916894" cy="3416320"/>
          </a:xfrm>
          <a:prstGeom prst="rect">
            <a:avLst/>
          </a:prstGeom>
          <a:noFill/>
        </p:spPr>
        <p:txBody>
          <a:bodyPr wrap="square" rtlCol="0">
            <a:spAutoFit/>
          </a:bodyPr>
          <a:lstStyle/>
          <a:p>
            <a:r>
              <a:rPr lang="en-GB" sz="2400">
                <a:latin typeface="Century Gothic" panose="020B0502020202020204" pitchFamily="34" charset="0"/>
              </a:rPr>
              <a:t>2. Which answer correctly explains why electrolysis will not work with solid sodium chloride?</a:t>
            </a:r>
          </a:p>
          <a:p>
            <a:pPr marL="342900" indent="-342900">
              <a:buFont typeface="Wingdings" pitchFamily="2" charset="2"/>
              <a:buChar char="q"/>
            </a:pPr>
            <a:r>
              <a:rPr lang="en-GB" sz="2400">
                <a:latin typeface="Century Gothic" panose="020B0502020202020204" pitchFamily="34" charset="0"/>
              </a:rPr>
              <a:t>A. Solid sodium chloride doesn't conduct electricity because the ions cannot move in a solid</a:t>
            </a:r>
          </a:p>
          <a:p>
            <a:pPr marL="342900" indent="-342900">
              <a:buFont typeface="Wingdings" pitchFamily="2" charset="2"/>
              <a:buChar char="q"/>
            </a:pPr>
            <a:r>
              <a:rPr lang="en-GB" sz="2400">
                <a:latin typeface="Century Gothic" panose="020B0502020202020204" pitchFamily="34" charset="0"/>
              </a:rPr>
              <a:t>B. Solid sodium chloride doesn't conduct electricity because the particles cannot move in a solid</a:t>
            </a:r>
          </a:p>
          <a:p>
            <a:pPr marL="342900" indent="-342900">
              <a:buFont typeface="Wingdings" pitchFamily="2" charset="2"/>
              <a:buChar char="q"/>
            </a:pPr>
            <a:r>
              <a:rPr lang="en-GB" sz="2400">
                <a:latin typeface="Century Gothic" panose="020B0502020202020204" pitchFamily="34" charset="0"/>
              </a:rPr>
              <a:t>C. Solid sodium chloride doesn't conduct electricity because the electrons cannot move in a solid</a:t>
            </a:r>
          </a:p>
          <a:p>
            <a:pPr marL="342900" indent="-342900">
              <a:buFont typeface="Wingdings" pitchFamily="2" charset="2"/>
              <a:buChar char="q"/>
            </a:pPr>
            <a:r>
              <a:rPr lang="en-GB" sz="2400">
                <a:latin typeface="Century Gothic" panose="020B0502020202020204" pitchFamily="34" charset="0"/>
              </a:rPr>
              <a:t>D. Electrolysis will work with solid sodium chloride</a:t>
            </a:r>
          </a:p>
        </p:txBody>
      </p:sp>
      <p:sp>
        <p:nvSpPr>
          <p:cNvPr id="6" name="TextBox 5">
            <a:extLst>
              <a:ext uri="{FF2B5EF4-FFF2-40B4-BE49-F238E27FC236}">
                <a16:creationId xmlns:a16="http://schemas.microsoft.com/office/drawing/2014/main" id="{414A8B36-6BDF-BE4B-8892-9B947E7C3878}"/>
              </a:ext>
            </a:extLst>
          </p:cNvPr>
          <p:cNvSpPr txBox="1"/>
          <p:nvPr/>
        </p:nvSpPr>
        <p:spPr>
          <a:xfrm>
            <a:off x="540000" y="1880607"/>
            <a:ext cx="530915" cy="646331"/>
          </a:xfrm>
          <a:prstGeom prst="rect">
            <a:avLst/>
          </a:prstGeom>
          <a:noFill/>
        </p:spPr>
        <p:txBody>
          <a:bodyPr wrap="none" rtlCol="0">
            <a:spAutoFit/>
          </a:bodyPr>
          <a:lstStyle/>
          <a:p>
            <a:r>
              <a:rPr lang="en-GB" sz="3600" b="1">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539999" y="3599765"/>
            <a:ext cx="530915" cy="646331"/>
          </a:xfrm>
          <a:prstGeom prst="rect">
            <a:avLst/>
          </a:prstGeom>
          <a:noFill/>
        </p:spPr>
        <p:txBody>
          <a:bodyPr wrap="none" rtlCol="0">
            <a:spAutoFit/>
          </a:bodyPr>
          <a:lstStyle/>
          <a:p>
            <a:r>
              <a:rPr lang="en-GB" sz="3600" b="1">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a:latin typeface="Century Gothic" panose="020B0502020202020204" pitchFamily="34" charset="0"/>
              </a:rPr>
              <a:t>Answer the question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540000" y="996078"/>
            <a:ext cx="7555273" cy="1938992"/>
          </a:xfrm>
          <a:prstGeom prst="rect">
            <a:avLst/>
          </a:prstGeom>
          <a:noFill/>
        </p:spPr>
        <p:txBody>
          <a:bodyPr wrap="none" rtlCol="0">
            <a:spAutoFit/>
          </a:bodyPr>
          <a:lstStyle/>
          <a:p>
            <a:r>
              <a:rPr lang="en-GB" sz="2400" dirty="0">
                <a:latin typeface="Century Gothic" panose="020B0502020202020204" pitchFamily="34" charset="0"/>
              </a:rPr>
              <a:t>3. Which answer below describes the </a:t>
            </a:r>
            <a:r>
              <a:rPr lang="en-GB" sz="2400" b="1" dirty="0">
                <a:latin typeface="Century Gothic" panose="020B0502020202020204" pitchFamily="34" charset="0"/>
              </a:rPr>
              <a:t>electrolyte</a:t>
            </a:r>
            <a:r>
              <a:rPr lang="en-GB" sz="2400" dirty="0">
                <a:latin typeface="Century Gothic" panose="020B0502020202020204" pitchFamily="34" charset="0"/>
              </a:rPr>
              <a:t>?</a:t>
            </a:r>
          </a:p>
          <a:p>
            <a:pPr marL="342900" indent="-342900">
              <a:buFont typeface="Wingdings" pitchFamily="2" charset="2"/>
              <a:buChar char="q"/>
            </a:pPr>
            <a:r>
              <a:rPr lang="en-GB" sz="2400" dirty="0">
                <a:latin typeface="Century Gothic" panose="020B0502020202020204" pitchFamily="34" charset="0"/>
              </a:rPr>
              <a:t>A. graphite anode</a:t>
            </a:r>
          </a:p>
          <a:p>
            <a:pPr marL="342900" indent="-342900">
              <a:buFont typeface="Wingdings" pitchFamily="2" charset="2"/>
              <a:buChar char="q"/>
            </a:pPr>
            <a:r>
              <a:rPr lang="en-GB" sz="2400" dirty="0">
                <a:latin typeface="Century Gothic" panose="020B0502020202020204" pitchFamily="34" charset="0"/>
              </a:rPr>
              <a:t>B. sodium chloride solution</a:t>
            </a:r>
          </a:p>
          <a:p>
            <a:pPr marL="342900" indent="-342900">
              <a:buFont typeface="Wingdings" pitchFamily="2" charset="2"/>
              <a:buChar char="q"/>
            </a:pPr>
            <a:r>
              <a:rPr lang="en-GB" sz="2400" dirty="0">
                <a:latin typeface="Century Gothic" panose="020B0502020202020204" pitchFamily="34" charset="0"/>
              </a:rPr>
              <a:t>C. sodium and chloride ions</a:t>
            </a:r>
          </a:p>
          <a:p>
            <a:pPr marL="342900" indent="-342900">
              <a:buFont typeface="Wingdings" pitchFamily="2" charset="2"/>
              <a:buChar char="q"/>
            </a:pPr>
            <a:r>
              <a:rPr lang="en-GB" sz="2400" dirty="0">
                <a:latin typeface="Century Gothic" panose="020B0502020202020204" pitchFamily="34" charset="0"/>
              </a:rPr>
              <a:t>D. the entire diagram</a:t>
            </a:r>
          </a:p>
        </p:txBody>
      </p:sp>
      <p:sp>
        <p:nvSpPr>
          <p:cNvPr id="6" name="TextBox 5">
            <a:extLst>
              <a:ext uri="{FF2B5EF4-FFF2-40B4-BE49-F238E27FC236}">
                <a16:creationId xmlns:a16="http://schemas.microsoft.com/office/drawing/2014/main" id="{414A8B36-6BDF-BE4B-8892-9B947E7C3878}"/>
              </a:ext>
            </a:extLst>
          </p:cNvPr>
          <p:cNvSpPr txBox="1"/>
          <p:nvPr/>
        </p:nvSpPr>
        <p:spPr>
          <a:xfrm>
            <a:off x="540000" y="1511529"/>
            <a:ext cx="530915" cy="646331"/>
          </a:xfrm>
          <a:prstGeom prst="rect">
            <a:avLst/>
          </a:prstGeom>
          <a:noFill/>
        </p:spPr>
        <p:txBody>
          <a:bodyPr wrap="none" rtlCol="0">
            <a:spAutoFit/>
          </a:bodyPr>
          <a:lstStyle/>
          <a:p>
            <a:r>
              <a:rPr lang="en-GB" sz="3600" b="1">
                <a:solidFill>
                  <a:srgbClr val="0070C0"/>
                </a:solidFill>
              </a:rPr>
              <a:t>✓</a:t>
            </a:r>
          </a:p>
        </p:txBody>
      </p:sp>
      <p:pic>
        <p:nvPicPr>
          <p:cNvPr id="7" name="Picture 6" descr="A picture containing diagram&#10;&#10;Description automatically generated">
            <a:extLst>
              <a:ext uri="{FF2B5EF4-FFF2-40B4-BE49-F238E27FC236}">
                <a16:creationId xmlns:a16="http://schemas.microsoft.com/office/drawing/2014/main" id="{D9EE7B64-3709-A3CB-BF21-23DEC96ABBB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846410" y="1525847"/>
            <a:ext cx="2923232" cy="5385142"/>
          </a:xfrm>
          <a:prstGeom prst="rect">
            <a:avLst/>
          </a:prstGeom>
        </p:spPr>
      </p:pic>
      <p:sp>
        <p:nvSpPr>
          <p:cNvPr id="8" name="TextBox 7">
            <a:extLst>
              <a:ext uri="{FF2B5EF4-FFF2-40B4-BE49-F238E27FC236}">
                <a16:creationId xmlns:a16="http://schemas.microsoft.com/office/drawing/2014/main" id="{504B42C9-AF15-571C-DFDC-49FA510D006A}"/>
              </a:ext>
            </a:extLst>
          </p:cNvPr>
          <p:cNvSpPr txBox="1"/>
          <p:nvPr/>
        </p:nvSpPr>
        <p:spPr>
          <a:xfrm>
            <a:off x="2422358" y="4218418"/>
            <a:ext cx="2923232" cy="461665"/>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graphite anode</a:t>
            </a:r>
            <a:endParaRPr lang="en-GB" sz="2400" i="1">
              <a:solidFill>
                <a:schemeClr val="accent1"/>
              </a:solidFill>
              <a:latin typeface="Century Gothic"/>
            </a:endParaRPr>
          </a:p>
        </p:txBody>
      </p:sp>
      <p:cxnSp>
        <p:nvCxnSpPr>
          <p:cNvPr id="9" name="Straight Arrow Connector 8">
            <a:extLst>
              <a:ext uri="{FF2B5EF4-FFF2-40B4-BE49-F238E27FC236}">
                <a16:creationId xmlns:a16="http://schemas.microsoft.com/office/drawing/2014/main" id="{F59EE124-F004-9C27-F016-3D9C2B40313B}"/>
              </a:ext>
            </a:extLst>
          </p:cNvPr>
          <p:cNvCxnSpPr>
            <a:cxnSpLocks/>
          </p:cNvCxnSpPr>
          <p:nvPr/>
        </p:nvCxnSpPr>
        <p:spPr>
          <a:xfrm flipV="1">
            <a:off x="4818819" y="4218418"/>
            <a:ext cx="2785139" cy="184159"/>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D856FE3-E764-5693-7779-D290FA391BBC}"/>
              </a:ext>
            </a:extLst>
          </p:cNvPr>
          <p:cNvSpPr txBox="1"/>
          <p:nvPr/>
        </p:nvSpPr>
        <p:spPr>
          <a:xfrm>
            <a:off x="1070915" y="5000087"/>
            <a:ext cx="3855627" cy="461665"/>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sodium chloride solution</a:t>
            </a:r>
            <a:endParaRPr lang="en-GB" sz="2400" i="1">
              <a:solidFill>
                <a:schemeClr val="accent1"/>
              </a:solidFill>
              <a:latin typeface="Century Gothic"/>
            </a:endParaRPr>
          </a:p>
        </p:txBody>
      </p:sp>
      <p:cxnSp>
        <p:nvCxnSpPr>
          <p:cNvPr id="12" name="Straight Arrow Connector 11">
            <a:extLst>
              <a:ext uri="{FF2B5EF4-FFF2-40B4-BE49-F238E27FC236}">
                <a16:creationId xmlns:a16="http://schemas.microsoft.com/office/drawing/2014/main" id="{EB1939D4-5198-EBF3-972F-3DD34B3D3DEA}"/>
              </a:ext>
            </a:extLst>
          </p:cNvPr>
          <p:cNvCxnSpPr>
            <a:cxnSpLocks/>
          </p:cNvCxnSpPr>
          <p:nvPr/>
        </p:nvCxnSpPr>
        <p:spPr>
          <a:xfrm>
            <a:off x="4818819" y="5230920"/>
            <a:ext cx="3489207"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B2A3DFC-000C-6E0D-DDDE-BECD0FAB3B39}"/>
              </a:ext>
            </a:extLst>
          </p:cNvPr>
          <p:cNvSpPr txBox="1"/>
          <p:nvPr/>
        </p:nvSpPr>
        <p:spPr>
          <a:xfrm>
            <a:off x="1034972" y="5644835"/>
            <a:ext cx="4274676" cy="461665"/>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sodium and chloride ions</a:t>
            </a:r>
            <a:endParaRPr lang="en-GB" sz="2400" i="1">
              <a:solidFill>
                <a:schemeClr val="accent1"/>
              </a:solidFill>
              <a:latin typeface="Century Gothic"/>
            </a:endParaRPr>
          </a:p>
        </p:txBody>
      </p:sp>
      <p:cxnSp>
        <p:nvCxnSpPr>
          <p:cNvPr id="15" name="Straight Arrow Connector 14">
            <a:extLst>
              <a:ext uri="{FF2B5EF4-FFF2-40B4-BE49-F238E27FC236}">
                <a16:creationId xmlns:a16="http://schemas.microsoft.com/office/drawing/2014/main" id="{99C61311-0F15-92C7-8220-B82DAAC4BBDF}"/>
              </a:ext>
            </a:extLst>
          </p:cNvPr>
          <p:cNvCxnSpPr>
            <a:cxnSpLocks/>
          </p:cNvCxnSpPr>
          <p:nvPr/>
        </p:nvCxnSpPr>
        <p:spPr>
          <a:xfrm>
            <a:off x="4926542" y="5875667"/>
            <a:ext cx="3168731"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9A314CD-0F2E-8BCA-4E24-4DC2C6C8DA80}"/>
              </a:ext>
            </a:extLst>
          </p:cNvPr>
          <p:cNvCxnSpPr>
            <a:cxnSpLocks/>
          </p:cNvCxnSpPr>
          <p:nvPr/>
        </p:nvCxnSpPr>
        <p:spPr>
          <a:xfrm>
            <a:off x="4979056" y="5875667"/>
            <a:ext cx="3116217" cy="230833"/>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274DA94D-0425-7F1F-901C-5DBDF230E3AD}"/>
                  </a:ext>
                </a:extLst>
              </p14:cNvPr>
              <p14:cNvContentPartPr/>
              <p14:nvPr/>
            </p14:nvContentPartPr>
            <p14:xfrm>
              <a:off x="8686648" y="5391549"/>
              <a:ext cx="360" cy="360"/>
            </p14:xfrm>
          </p:contentPart>
        </mc:Choice>
        <mc:Fallback xmlns="">
          <p:pic>
            <p:nvPicPr>
              <p:cNvPr id="19" name="Ink 18">
                <a:extLst>
                  <a:ext uri="{FF2B5EF4-FFF2-40B4-BE49-F238E27FC236}">
                    <a16:creationId xmlns:a16="http://schemas.microsoft.com/office/drawing/2014/main" id="{274DA94D-0425-7F1F-901C-5DBDF230E3AD}"/>
                  </a:ext>
                </a:extLst>
              </p:cNvPr>
              <p:cNvPicPr/>
              <p:nvPr/>
            </p:nvPicPr>
            <p:blipFill>
              <a:blip r:embed="rId5"/>
              <a:stretch>
                <a:fillRect/>
              </a:stretch>
            </p:blipFill>
            <p:spPr>
              <a:xfrm>
                <a:off x="8677648" y="538254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94BEE638-A3F8-C644-5C3B-FD3935026B39}"/>
                  </a:ext>
                </a:extLst>
              </p14:cNvPr>
              <p14:cNvContentPartPr/>
              <p14:nvPr/>
            </p14:nvContentPartPr>
            <p14:xfrm>
              <a:off x="8018128" y="5623389"/>
              <a:ext cx="360" cy="360"/>
            </p14:xfrm>
          </p:contentPart>
        </mc:Choice>
        <mc:Fallback xmlns="">
          <p:pic>
            <p:nvPicPr>
              <p:cNvPr id="20" name="Ink 19">
                <a:extLst>
                  <a:ext uri="{FF2B5EF4-FFF2-40B4-BE49-F238E27FC236}">
                    <a16:creationId xmlns:a16="http://schemas.microsoft.com/office/drawing/2014/main" id="{94BEE638-A3F8-C644-5C3B-FD3935026B39}"/>
                  </a:ext>
                </a:extLst>
              </p:cNvPr>
              <p:cNvPicPr/>
              <p:nvPr/>
            </p:nvPicPr>
            <p:blipFill>
              <a:blip r:embed="rId5"/>
              <a:stretch>
                <a:fillRect/>
              </a:stretch>
            </p:blipFill>
            <p:spPr>
              <a:xfrm>
                <a:off x="8009128" y="561438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BACDFE3E-A53F-EC3A-4DE0-F0B8CE353233}"/>
                  </a:ext>
                </a:extLst>
              </p14:cNvPr>
              <p14:cNvContentPartPr/>
              <p14:nvPr/>
            </p14:nvContentPartPr>
            <p14:xfrm>
              <a:off x="7982488" y="5639589"/>
              <a:ext cx="360" cy="360"/>
            </p14:xfrm>
          </p:contentPart>
        </mc:Choice>
        <mc:Fallback xmlns="">
          <p:pic>
            <p:nvPicPr>
              <p:cNvPr id="21" name="Ink 20">
                <a:extLst>
                  <a:ext uri="{FF2B5EF4-FFF2-40B4-BE49-F238E27FC236}">
                    <a16:creationId xmlns:a16="http://schemas.microsoft.com/office/drawing/2014/main" id="{BACDFE3E-A53F-EC3A-4DE0-F0B8CE353233}"/>
                  </a:ext>
                </a:extLst>
              </p:cNvPr>
              <p:cNvPicPr/>
              <p:nvPr/>
            </p:nvPicPr>
            <p:blipFill>
              <a:blip r:embed="rId8"/>
              <a:stretch>
                <a:fillRect/>
              </a:stretch>
            </p:blipFill>
            <p:spPr>
              <a:xfrm>
                <a:off x="7919488" y="557658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4ECD4CE6-E994-7CE5-C4B2-CFCE12AE5053}"/>
                  </a:ext>
                </a:extLst>
              </p14:cNvPr>
              <p14:cNvContentPartPr/>
              <p14:nvPr/>
            </p14:nvContentPartPr>
            <p14:xfrm>
              <a:off x="8682328" y="5416029"/>
              <a:ext cx="360" cy="360"/>
            </p14:xfrm>
          </p:contentPart>
        </mc:Choice>
        <mc:Fallback xmlns="">
          <p:pic>
            <p:nvPicPr>
              <p:cNvPr id="22" name="Ink 21">
                <a:extLst>
                  <a:ext uri="{FF2B5EF4-FFF2-40B4-BE49-F238E27FC236}">
                    <a16:creationId xmlns:a16="http://schemas.microsoft.com/office/drawing/2014/main" id="{4ECD4CE6-E994-7CE5-C4B2-CFCE12AE5053}"/>
                  </a:ext>
                </a:extLst>
              </p:cNvPr>
              <p:cNvPicPr/>
              <p:nvPr/>
            </p:nvPicPr>
            <p:blipFill>
              <a:blip r:embed="rId8"/>
              <a:stretch>
                <a:fillRect/>
              </a:stretch>
            </p:blipFill>
            <p:spPr>
              <a:xfrm>
                <a:off x="8619328" y="535302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Ink 22">
                <a:extLst>
                  <a:ext uri="{FF2B5EF4-FFF2-40B4-BE49-F238E27FC236}">
                    <a16:creationId xmlns:a16="http://schemas.microsoft.com/office/drawing/2014/main" id="{7509A6D1-EDF0-E387-52C5-C07CE238E976}"/>
                  </a:ext>
                </a:extLst>
              </p14:cNvPr>
              <p14:cNvContentPartPr/>
              <p14:nvPr/>
            </p14:nvContentPartPr>
            <p14:xfrm>
              <a:off x="8341768" y="6455349"/>
              <a:ext cx="360" cy="360"/>
            </p14:xfrm>
          </p:contentPart>
        </mc:Choice>
        <mc:Fallback xmlns="">
          <p:pic>
            <p:nvPicPr>
              <p:cNvPr id="23" name="Ink 22">
                <a:extLst>
                  <a:ext uri="{FF2B5EF4-FFF2-40B4-BE49-F238E27FC236}">
                    <a16:creationId xmlns:a16="http://schemas.microsoft.com/office/drawing/2014/main" id="{7509A6D1-EDF0-E387-52C5-C07CE238E976}"/>
                  </a:ext>
                </a:extLst>
              </p:cNvPr>
              <p:cNvPicPr/>
              <p:nvPr/>
            </p:nvPicPr>
            <p:blipFill>
              <a:blip r:embed="rId8"/>
              <a:stretch>
                <a:fillRect/>
              </a:stretch>
            </p:blipFill>
            <p:spPr>
              <a:xfrm>
                <a:off x="8278768" y="639234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4" name="Ink 23">
                <a:extLst>
                  <a:ext uri="{FF2B5EF4-FFF2-40B4-BE49-F238E27FC236}">
                    <a16:creationId xmlns:a16="http://schemas.microsoft.com/office/drawing/2014/main" id="{9647967E-87FB-6C5A-A712-DCDBA12828F7}"/>
                  </a:ext>
                </a:extLst>
              </p14:cNvPr>
              <p14:cNvContentPartPr/>
              <p14:nvPr/>
            </p14:nvContentPartPr>
            <p14:xfrm>
              <a:off x="7668568" y="6563349"/>
              <a:ext cx="360" cy="360"/>
            </p14:xfrm>
          </p:contentPart>
        </mc:Choice>
        <mc:Fallback xmlns="">
          <p:pic>
            <p:nvPicPr>
              <p:cNvPr id="24" name="Ink 23">
                <a:extLst>
                  <a:ext uri="{FF2B5EF4-FFF2-40B4-BE49-F238E27FC236}">
                    <a16:creationId xmlns:a16="http://schemas.microsoft.com/office/drawing/2014/main" id="{9647967E-87FB-6C5A-A712-DCDBA12828F7}"/>
                  </a:ext>
                </a:extLst>
              </p:cNvPr>
              <p:cNvPicPr/>
              <p:nvPr/>
            </p:nvPicPr>
            <p:blipFill>
              <a:blip r:embed="rId8"/>
              <a:stretch>
                <a:fillRect/>
              </a:stretch>
            </p:blipFill>
            <p:spPr>
              <a:xfrm>
                <a:off x="7605568" y="650034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4">
                <a:extLst>
                  <a:ext uri="{FF2B5EF4-FFF2-40B4-BE49-F238E27FC236}">
                    <a16:creationId xmlns:a16="http://schemas.microsoft.com/office/drawing/2014/main" id="{88E68DB9-7AFF-BB5C-786B-56A931441454}"/>
                  </a:ext>
                </a:extLst>
              </p14:cNvPr>
              <p14:cNvContentPartPr/>
              <p14:nvPr/>
            </p14:nvContentPartPr>
            <p14:xfrm>
              <a:off x="8660008" y="5935509"/>
              <a:ext cx="360" cy="360"/>
            </p14:xfrm>
          </p:contentPart>
        </mc:Choice>
        <mc:Fallback xmlns="">
          <p:pic>
            <p:nvPicPr>
              <p:cNvPr id="25" name="Ink 24">
                <a:extLst>
                  <a:ext uri="{FF2B5EF4-FFF2-40B4-BE49-F238E27FC236}">
                    <a16:creationId xmlns:a16="http://schemas.microsoft.com/office/drawing/2014/main" id="{88E68DB9-7AFF-BB5C-786B-56A931441454}"/>
                  </a:ext>
                </a:extLst>
              </p:cNvPr>
              <p:cNvPicPr/>
              <p:nvPr/>
            </p:nvPicPr>
            <p:blipFill>
              <a:blip r:embed="rId8"/>
              <a:stretch>
                <a:fillRect/>
              </a:stretch>
            </p:blipFill>
            <p:spPr>
              <a:xfrm>
                <a:off x="8597008" y="587250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6" name="Ink 25">
                <a:extLst>
                  <a:ext uri="{FF2B5EF4-FFF2-40B4-BE49-F238E27FC236}">
                    <a16:creationId xmlns:a16="http://schemas.microsoft.com/office/drawing/2014/main" id="{18D80C5B-87B6-8854-E5C8-0B79CC540785}"/>
                  </a:ext>
                </a:extLst>
              </p14:cNvPr>
              <p14:cNvContentPartPr/>
              <p14:nvPr/>
            </p14:nvContentPartPr>
            <p14:xfrm>
              <a:off x="8473528" y="4973229"/>
              <a:ext cx="360" cy="360"/>
            </p14:xfrm>
          </p:contentPart>
        </mc:Choice>
        <mc:Fallback xmlns="">
          <p:pic>
            <p:nvPicPr>
              <p:cNvPr id="26" name="Ink 25">
                <a:extLst>
                  <a:ext uri="{FF2B5EF4-FFF2-40B4-BE49-F238E27FC236}">
                    <a16:creationId xmlns:a16="http://schemas.microsoft.com/office/drawing/2014/main" id="{18D80C5B-87B6-8854-E5C8-0B79CC540785}"/>
                  </a:ext>
                </a:extLst>
              </p:cNvPr>
              <p:cNvPicPr/>
              <p:nvPr/>
            </p:nvPicPr>
            <p:blipFill>
              <a:blip r:embed="rId8"/>
              <a:stretch>
                <a:fillRect/>
              </a:stretch>
            </p:blipFill>
            <p:spPr>
              <a:xfrm>
                <a:off x="8410528" y="491022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6478260B-D685-459C-78FC-6E994847DAA7}"/>
                  </a:ext>
                </a:extLst>
              </p14:cNvPr>
              <p14:cNvContentPartPr/>
              <p14:nvPr/>
            </p14:nvContentPartPr>
            <p14:xfrm>
              <a:off x="7997248" y="4999869"/>
              <a:ext cx="360" cy="360"/>
            </p14:xfrm>
          </p:contentPart>
        </mc:Choice>
        <mc:Fallback xmlns="">
          <p:pic>
            <p:nvPicPr>
              <p:cNvPr id="29" name="Ink 28">
                <a:extLst>
                  <a:ext uri="{FF2B5EF4-FFF2-40B4-BE49-F238E27FC236}">
                    <a16:creationId xmlns:a16="http://schemas.microsoft.com/office/drawing/2014/main" id="{6478260B-D685-459C-78FC-6E994847DAA7}"/>
                  </a:ext>
                </a:extLst>
              </p:cNvPr>
              <p:cNvPicPr/>
              <p:nvPr/>
            </p:nvPicPr>
            <p:blipFill>
              <a:blip r:embed="rId15"/>
              <a:stretch>
                <a:fillRect/>
              </a:stretch>
            </p:blipFill>
            <p:spPr>
              <a:xfrm>
                <a:off x="7934248" y="493686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9D4A15FD-E0D4-084F-00D8-0891A1D5898A}"/>
                  </a:ext>
                </a:extLst>
              </p14:cNvPr>
              <p14:cNvContentPartPr/>
              <p14:nvPr/>
            </p14:nvContentPartPr>
            <p14:xfrm>
              <a:off x="8157448" y="5871069"/>
              <a:ext cx="360" cy="360"/>
            </p14:xfrm>
          </p:contentPart>
        </mc:Choice>
        <mc:Fallback xmlns="">
          <p:pic>
            <p:nvPicPr>
              <p:cNvPr id="30" name="Ink 29">
                <a:extLst>
                  <a:ext uri="{FF2B5EF4-FFF2-40B4-BE49-F238E27FC236}">
                    <a16:creationId xmlns:a16="http://schemas.microsoft.com/office/drawing/2014/main" id="{9D4A15FD-E0D4-084F-00D8-0891A1D5898A}"/>
                  </a:ext>
                </a:extLst>
              </p:cNvPr>
              <p:cNvPicPr/>
              <p:nvPr/>
            </p:nvPicPr>
            <p:blipFill>
              <a:blip r:embed="rId15"/>
              <a:stretch>
                <a:fillRect/>
              </a:stretch>
            </p:blipFill>
            <p:spPr>
              <a:xfrm>
                <a:off x="8094448" y="580806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Ink 30">
                <a:extLst>
                  <a:ext uri="{FF2B5EF4-FFF2-40B4-BE49-F238E27FC236}">
                    <a16:creationId xmlns:a16="http://schemas.microsoft.com/office/drawing/2014/main" id="{36288ECE-D41C-6DAB-B845-63A92EAB23F1}"/>
                  </a:ext>
                </a:extLst>
              </p14:cNvPr>
              <p14:cNvContentPartPr/>
              <p14:nvPr/>
            </p14:nvContentPartPr>
            <p14:xfrm>
              <a:off x="7982848" y="6605109"/>
              <a:ext cx="360" cy="360"/>
            </p14:xfrm>
          </p:contentPart>
        </mc:Choice>
        <mc:Fallback xmlns="">
          <p:pic>
            <p:nvPicPr>
              <p:cNvPr id="31" name="Ink 30">
                <a:extLst>
                  <a:ext uri="{FF2B5EF4-FFF2-40B4-BE49-F238E27FC236}">
                    <a16:creationId xmlns:a16="http://schemas.microsoft.com/office/drawing/2014/main" id="{36288ECE-D41C-6DAB-B845-63A92EAB23F1}"/>
                  </a:ext>
                </a:extLst>
              </p:cNvPr>
              <p:cNvPicPr/>
              <p:nvPr/>
            </p:nvPicPr>
            <p:blipFill>
              <a:blip r:embed="rId15"/>
              <a:stretch>
                <a:fillRect/>
              </a:stretch>
            </p:blipFill>
            <p:spPr>
              <a:xfrm>
                <a:off x="7919848" y="654210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8139E25E-0E7A-073B-00E5-C6BEDEFE4EA9}"/>
                  </a:ext>
                </a:extLst>
              </p14:cNvPr>
              <p14:cNvContentPartPr/>
              <p14:nvPr/>
            </p14:nvContentPartPr>
            <p14:xfrm>
              <a:off x="8900488" y="6571269"/>
              <a:ext cx="360" cy="360"/>
            </p14:xfrm>
          </p:contentPart>
        </mc:Choice>
        <mc:Fallback xmlns="">
          <p:pic>
            <p:nvPicPr>
              <p:cNvPr id="32" name="Ink 31">
                <a:extLst>
                  <a:ext uri="{FF2B5EF4-FFF2-40B4-BE49-F238E27FC236}">
                    <a16:creationId xmlns:a16="http://schemas.microsoft.com/office/drawing/2014/main" id="{8139E25E-0E7A-073B-00E5-C6BEDEFE4EA9}"/>
                  </a:ext>
                </a:extLst>
              </p:cNvPr>
              <p:cNvPicPr/>
              <p:nvPr/>
            </p:nvPicPr>
            <p:blipFill>
              <a:blip r:embed="rId15"/>
              <a:stretch>
                <a:fillRect/>
              </a:stretch>
            </p:blipFill>
            <p:spPr>
              <a:xfrm>
                <a:off x="8837488" y="650826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3" name="Ink 32">
                <a:extLst>
                  <a:ext uri="{FF2B5EF4-FFF2-40B4-BE49-F238E27FC236}">
                    <a16:creationId xmlns:a16="http://schemas.microsoft.com/office/drawing/2014/main" id="{78F7E55D-9CAF-B678-67E9-1AC1B438828B}"/>
                  </a:ext>
                </a:extLst>
              </p14:cNvPr>
              <p14:cNvContentPartPr/>
              <p14:nvPr/>
            </p14:nvContentPartPr>
            <p14:xfrm>
              <a:off x="8752528" y="5067549"/>
              <a:ext cx="360" cy="360"/>
            </p14:xfrm>
          </p:contentPart>
        </mc:Choice>
        <mc:Fallback xmlns="">
          <p:pic>
            <p:nvPicPr>
              <p:cNvPr id="33" name="Ink 32">
                <a:extLst>
                  <a:ext uri="{FF2B5EF4-FFF2-40B4-BE49-F238E27FC236}">
                    <a16:creationId xmlns:a16="http://schemas.microsoft.com/office/drawing/2014/main" id="{78F7E55D-9CAF-B678-67E9-1AC1B438828B}"/>
                  </a:ext>
                </a:extLst>
              </p:cNvPr>
              <p:cNvPicPr/>
              <p:nvPr/>
            </p:nvPicPr>
            <p:blipFill>
              <a:blip r:embed="rId15"/>
              <a:stretch>
                <a:fillRect/>
              </a:stretch>
            </p:blipFill>
            <p:spPr>
              <a:xfrm>
                <a:off x="8689528" y="500454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4" name="Ink 33">
                <a:extLst>
                  <a:ext uri="{FF2B5EF4-FFF2-40B4-BE49-F238E27FC236}">
                    <a16:creationId xmlns:a16="http://schemas.microsoft.com/office/drawing/2014/main" id="{698741F7-F5E2-6B72-5115-125D8F22863D}"/>
                  </a:ext>
                </a:extLst>
              </p14:cNvPr>
              <p14:cNvContentPartPr/>
              <p14:nvPr/>
            </p14:nvContentPartPr>
            <p14:xfrm>
              <a:off x="8663608" y="6355629"/>
              <a:ext cx="360" cy="360"/>
            </p14:xfrm>
          </p:contentPart>
        </mc:Choice>
        <mc:Fallback xmlns="">
          <p:pic>
            <p:nvPicPr>
              <p:cNvPr id="34" name="Ink 33">
                <a:extLst>
                  <a:ext uri="{FF2B5EF4-FFF2-40B4-BE49-F238E27FC236}">
                    <a16:creationId xmlns:a16="http://schemas.microsoft.com/office/drawing/2014/main" id="{698741F7-F5E2-6B72-5115-125D8F22863D}"/>
                  </a:ext>
                </a:extLst>
              </p:cNvPr>
              <p:cNvPicPr/>
              <p:nvPr/>
            </p:nvPicPr>
            <p:blipFill>
              <a:blip r:embed="rId15"/>
              <a:stretch>
                <a:fillRect/>
              </a:stretch>
            </p:blipFill>
            <p:spPr>
              <a:xfrm>
                <a:off x="8600608" y="629262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5" name="Ink 34">
                <a:extLst>
                  <a:ext uri="{FF2B5EF4-FFF2-40B4-BE49-F238E27FC236}">
                    <a16:creationId xmlns:a16="http://schemas.microsoft.com/office/drawing/2014/main" id="{AE2A133A-2C6A-823C-F61A-7E8B587D854F}"/>
                  </a:ext>
                </a:extLst>
              </p14:cNvPr>
              <p14:cNvContentPartPr/>
              <p14:nvPr/>
            </p14:nvContentPartPr>
            <p14:xfrm>
              <a:off x="8161048" y="6125229"/>
              <a:ext cx="360" cy="360"/>
            </p14:xfrm>
          </p:contentPart>
        </mc:Choice>
        <mc:Fallback xmlns="">
          <p:pic>
            <p:nvPicPr>
              <p:cNvPr id="35" name="Ink 34">
                <a:extLst>
                  <a:ext uri="{FF2B5EF4-FFF2-40B4-BE49-F238E27FC236}">
                    <a16:creationId xmlns:a16="http://schemas.microsoft.com/office/drawing/2014/main" id="{AE2A133A-2C6A-823C-F61A-7E8B587D854F}"/>
                  </a:ext>
                </a:extLst>
              </p:cNvPr>
              <p:cNvPicPr/>
              <p:nvPr/>
            </p:nvPicPr>
            <p:blipFill>
              <a:blip r:embed="rId8"/>
              <a:stretch>
                <a:fillRect/>
              </a:stretch>
            </p:blipFill>
            <p:spPr>
              <a:xfrm>
                <a:off x="8098048" y="606222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6" name="Ink 35">
                <a:extLst>
                  <a:ext uri="{FF2B5EF4-FFF2-40B4-BE49-F238E27FC236}">
                    <a16:creationId xmlns:a16="http://schemas.microsoft.com/office/drawing/2014/main" id="{B78E510D-0064-7A07-BB7C-149F84A3C831}"/>
                  </a:ext>
                </a:extLst>
              </p14:cNvPr>
              <p14:cNvContentPartPr/>
              <p14:nvPr/>
            </p14:nvContentPartPr>
            <p14:xfrm>
              <a:off x="8354728" y="5620869"/>
              <a:ext cx="360" cy="360"/>
            </p14:xfrm>
          </p:contentPart>
        </mc:Choice>
        <mc:Fallback xmlns="">
          <p:pic>
            <p:nvPicPr>
              <p:cNvPr id="36" name="Ink 35">
                <a:extLst>
                  <a:ext uri="{FF2B5EF4-FFF2-40B4-BE49-F238E27FC236}">
                    <a16:creationId xmlns:a16="http://schemas.microsoft.com/office/drawing/2014/main" id="{B78E510D-0064-7A07-BB7C-149F84A3C831}"/>
                  </a:ext>
                </a:extLst>
              </p:cNvPr>
              <p:cNvPicPr/>
              <p:nvPr/>
            </p:nvPicPr>
            <p:blipFill>
              <a:blip r:embed="rId8"/>
              <a:stretch>
                <a:fillRect/>
              </a:stretch>
            </p:blipFill>
            <p:spPr>
              <a:xfrm>
                <a:off x="8291728" y="5557869"/>
                <a:ext cx="126000" cy="126000"/>
              </a:xfrm>
              <a:prstGeom prst="rect">
                <a:avLst/>
              </a:prstGeom>
            </p:spPr>
          </p:pic>
        </mc:Fallback>
      </mc:AlternateContent>
    </p:spTree>
    <p:extLst>
      <p:ext uri="{BB962C8B-B14F-4D97-AF65-F5344CB8AC3E}">
        <p14:creationId xmlns:p14="http://schemas.microsoft.com/office/powerpoint/2010/main" val="1636122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87247393"/>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C4.2.7</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4109397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111014" cy="6432490"/>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u="sng" dirty="0">
                <a:solidFill>
                  <a:schemeClr val="dk1"/>
                </a:solidFill>
                <a:latin typeface="Century Gothic"/>
                <a:ea typeface="Century Gothic"/>
                <a:cs typeface="Century Gothic"/>
                <a:sym typeface="Century Gothic"/>
              </a:rPr>
              <a:t>Introduction to Electrolysis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indent="-457200">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State the equation to calculate power in a circuit.</a:t>
            </a:r>
            <a:endParaRPr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State the equation used to calculate energy transferred in a circuit.</a:t>
            </a:r>
          </a:p>
          <a:p>
            <a:pPr marL="45720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Write down the ions that are present in potassium oxide. </a:t>
            </a: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Draw the symbol for a cell in an electric circuit</a:t>
            </a:r>
            <a:r>
              <a:rPr lang="en-GB" sz="2400" b="0" i="0" u="none" strike="noStrike" cap="none" dirty="0">
                <a:solidFill>
                  <a:schemeClr val="dk1"/>
                </a:solidFill>
                <a:latin typeface="Century Gothic"/>
                <a:ea typeface="Century Gothic"/>
                <a:cs typeface="Century Gothic"/>
                <a:sym typeface="Century Gothic"/>
              </a:rPr>
              <a:t>.</a:t>
            </a:r>
          </a:p>
          <a:p>
            <a:pPr marL="45720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Draw a simple circuit diagram, which contains a cell, a bulb, and a switch connected in series.</a:t>
            </a:r>
          </a:p>
          <a:p>
            <a:pPr lvl="0">
              <a:buClr>
                <a:schemeClr val="dk1"/>
              </a:buClr>
              <a:buSzPts val="2400"/>
            </a:pPr>
            <a:endParaRPr lang="en-GB" sz="2400"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0" marR="0" lvl="0" indent="0" algn="l"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latin typeface="Century Gothic"/>
                <a:ea typeface="Century Gothic"/>
                <a:cs typeface="Century Gothic"/>
                <a:sym typeface="Century Gothic"/>
              </a:rPr>
              <a:t>Write a word equation for the reaction where hydrogen gas and oxygen gas react to form water.</a:t>
            </a:r>
          </a:p>
          <a:p>
            <a:pPr marL="457200" lvl="0" indent="-457200">
              <a:buClr>
                <a:schemeClr val="dk1"/>
              </a:buClr>
              <a:buSzPts val="2400"/>
              <a:buFont typeface="+mj-lt"/>
              <a:buAutoNum type="arabicPeriod"/>
            </a:pPr>
            <a:r>
              <a:rPr lang="en-GB" sz="2400" b="0" i="0" u="none" strike="noStrike" cap="none" dirty="0">
                <a:latin typeface="Century Gothic"/>
                <a:ea typeface="Century Gothic"/>
                <a:cs typeface="Century Gothic"/>
                <a:sym typeface="Century Gothic"/>
              </a:rPr>
              <a:t>Write a balanced chemical equation for the reaction where hydrogen gas and oxygen gas react to form water.</a:t>
            </a:r>
            <a:endParaRPr lang="en-US" sz="2400" dirty="0">
              <a:latin typeface="Century Gothic"/>
              <a:ea typeface="Century Gothic"/>
              <a:cs typeface="Century Gothic"/>
              <a:sym typeface="Century Gothic"/>
            </a:endParaRPr>
          </a:p>
        </p:txBody>
      </p:sp>
      <p:pic>
        <p:nvPicPr>
          <p:cNvPr id="2" name="Picture 1" descr="A picture containing clipart&#10;&#10;Description automatically generated">
            <a:extLst>
              <a:ext uri="{FF2B5EF4-FFF2-40B4-BE49-F238E27FC236}">
                <a16:creationId xmlns:a16="http://schemas.microsoft.com/office/drawing/2014/main" id="{9E0B56B0-908C-FB97-4059-9BDDEA253775}"/>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66614" y="5793162"/>
            <a:ext cx="1121360" cy="536108"/>
          </a:xfrm>
          <a:prstGeom prst="rect">
            <a:avLst/>
          </a:prstGeom>
        </p:spPr>
      </p:pic>
    </p:spTree>
    <p:extLst>
      <p:ext uri="{BB962C8B-B14F-4D97-AF65-F5344CB8AC3E}">
        <p14:creationId xmlns:p14="http://schemas.microsoft.com/office/powerpoint/2010/main" val="3330400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784840" cy="6309379"/>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u="sng" dirty="0">
                <a:solidFill>
                  <a:schemeClr val="dk1"/>
                </a:solidFill>
                <a:latin typeface="Century Gothic"/>
                <a:ea typeface="Century Gothic"/>
                <a:cs typeface="Century Gothic"/>
                <a:sym typeface="Century Gothic"/>
              </a:rPr>
              <a:t>Introduction to Electrolysis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2400"/>
              <a:buFont typeface="Arial"/>
              <a:buNone/>
            </a:pPr>
            <a:r>
              <a:rPr lang="en-GB" sz="2000" i="0" u="none" strike="noStrike" cap="none" dirty="0">
                <a:solidFill>
                  <a:schemeClr val="dk1"/>
                </a:solidFill>
                <a:latin typeface="Century Gothic"/>
                <a:ea typeface="Century Gothic"/>
                <a:cs typeface="Century Gothic"/>
                <a:sym typeface="Century Gothic"/>
              </a:rPr>
              <a:t>A Chinese research team has developed a new processin</a:t>
            </a:r>
            <a:r>
              <a:rPr lang="en-GB" sz="2000" dirty="0">
                <a:solidFill>
                  <a:schemeClr val="dk1"/>
                </a:solidFill>
                <a:latin typeface="Century Gothic"/>
                <a:ea typeface="Century Gothic"/>
                <a:cs typeface="Century Gothic"/>
                <a:sym typeface="Century Gothic"/>
              </a:rPr>
              <a:t>g method to transform seawater into sustainable hydrogen fuel. Seawater is the ideal candidate to be </a:t>
            </a:r>
            <a:r>
              <a:rPr lang="en-GB" sz="2000" b="1" dirty="0">
                <a:solidFill>
                  <a:schemeClr val="dk1"/>
                </a:solidFill>
                <a:latin typeface="Century Gothic"/>
                <a:ea typeface="Century Gothic"/>
                <a:cs typeface="Century Gothic"/>
                <a:sym typeface="Century Gothic"/>
              </a:rPr>
              <a:t>utilised</a:t>
            </a:r>
            <a:r>
              <a:rPr lang="en-GB" sz="2000" dirty="0">
                <a:solidFill>
                  <a:schemeClr val="dk1"/>
                </a:solidFill>
                <a:latin typeface="Century Gothic"/>
                <a:ea typeface="Century Gothic"/>
                <a:cs typeface="Century Gothic"/>
                <a:sym typeface="Century Gothic"/>
              </a:rPr>
              <a:t> as hydrogen fuel, as it is renewable, extremely </a:t>
            </a:r>
            <a:r>
              <a:rPr lang="en-GB" sz="2000" b="1" dirty="0">
                <a:solidFill>
                  <a:schemeClr val="dk1"/>
                </a:solidFill>
                <a:latin typeface="Century Gothic"/>
                <a:ea typeface="Century Gothic"/>
                <a:cs typeface="Century Gothic"/>
                <a:sym typeface="Century Gothic"/>
              </a:rPr>
              <a:t>abundant</a:t>
            </a:r>
            <a:r>
              <a:rPr lang="en-GB" sz="2000" dirty="0">
                <a:solidFill>
                  <a:schemeClr val="dk1"/>
                </a:solidFill>
                <a:latin typeface="Century Gothic"/>
                <a:ea typeface="Century Gothic"/>
                <a:cs typeface="Century Gothic"/>
                <a:sym typeface="Century Gothic"/>
              </a:rPr>
              <a:t>, </a:t>
            </a:r>
            <a:r>
              <a:rPr lang="en-GB" sz="2000" b="1" dirty="0">
                <a:solidFill>
                  <a:schemeClr val="dk1"/>
                </a:solidFill>
                <a:latin typeface="Century Gothic"/>
                <a:ea typeface="Century Gothic"/>
                <a:cs typeface="Century Gothic"/>
                <a:sym typeface="Century Gothic"/>
              </a:rPr>
              <a:t>economical</a:t>
            </a:r>
            <a:r>
              <a:rPr lang="en-GB" sz="2000" dirty="0">
                <a:solidFill>
                  <a:schemeClr val="dk1"/>
                </a:solidFill>
                <a:latin typeface="Century Gothic"/>
                <a:ea typeface="Century Gothic"/>
                <a:cs typeface="Century Gothic"/>
                <a:sym typeface="Century Gothic"/>
              </a:rPr>
              <a:t>, and has the right ingredients to produce high quality hydrogen. </a:t>
            </a:r>
            <a:r>
              <a:rPr lang="en-GB" sz="2000" u="sng" dirty="0">
                <a:solidFill>
                  <a:schemeClr val="dk1"/>
                </a:solidFill>
                <a:latin typeface="Century Gothic"/>
                <a:ea typeface="Century Gothic"/>
                <a:cs typeface="Century Gothic"/>
                <a:sym typeface="Century Gothic"/>
              </a:rPr>
              <a:t>Electrolysis involves applying an electric current to water to split it up into it’s constituents, producing hydrogen and oxygen. </a:t>
            </a:r>
            <a:r>
              <a:rPr lang="en-GB" sz="2000" dirty="0">
                <a:solidFill>
                  <a:schemeClr val="dk1"/>
                </a:solidFill>
                <a:latin typeface="Century Gothic"/>
                <a:ea typeface="Century Gothic"/>
                <a:cs typeface="Century Gothic"/>
                <a:sym typeface="Century Gothic"/>
              </a:rPr>
              <a:t>The resulting hydrogen can be used as clean hydrogen fuel that only emits water when burned, in contrast to fossil fuels that pump out harmful carbon emissions.</a:t>
            </a:r>
            <a:endParaRPr lang="en-GB" sz="1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What has the Chinese research team developed?</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Why is seawater a good substance from which to make fuel?</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Define the terms in </a:t>
            </a:r>
            <a:r>
              <a:rPr lang="en-GB" sz="2000" b="1" dirty="0">
                <a:solidFill>
                  <a:schemeClr val="dk1"/>
                </a:solidFill>
                <a:latin typeface="Century Gothic"/>
                <a:ea typeface="Century Gothic"/>
                <a:cs typeface="Century Gothic"/>
                <a:sym typeface="Century Gothic"/>
              </a:rPr>
              <a:t>bold</a:t>
            </a:r>
            <a:r>
              <a:rPr lang="en-GB" sz="20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Read the underlined sentence again. What do you think the word ‘constituents’ means?</a:t>
            </a:r>
            <a:endParaRPr lang="en-GB" sz="2000"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What advantage does hydrogen have as a fuel over</a:t>
            </a:r>
            <a:r>
              <a:rPr lang="en-GB" sz="2000" dirty="0">
                <a:solidFill>
                  <a:schemeClr val="dk1"/>
                </a:solidFill>
                <a:latin typeface="Century Gothic"/>
                <a:ea typeface="Century Gothic"/>
                <a:cs typeface="Century Gothic"/>
                <a:sym typeface="Century Gothic"/>
              </a:rPr>
              <a:t> fossil fuels?</a:t>
            </a:r>
            <a:endParaRPr lang="en-GB" sz="2400" dirty="0">
              <a:solidFill>
                <a:schemeClr val="dk1"/>
              </a:solidFill>
              <a:latin typeface="Century Gothic"/>
              <a:ea typeface="Century Gothic"/>
              <a:cs typeface="Century Gothic"/>
              <a:sym typeface="Century Gothic"/>
            </a:endParaRPr>
          </a:p>
        </p:txBody>
      </p:sp>
      <p:pic>
        <p:nvPicPr>
          <p:cNvPr id="2" name="Picture 1" descr="A picture containing clipart&#10;&#10;Description automatically generated">
            <a:extLst>
              <a:ext uri="{FF2B5EF4-FFF2-40B4-BE49-F238E27FC236}">
                <a16:creationId xmlns:a16="http://schemas.microsoft.com/office/drawing/2014/main" id="{91A813BB-E98F-D0DD-E5CD-72FE6F0CCE96}"/>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66614" y="5793162"/>
            <a:ext cx="1121360" cy="536108"/>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C4.2.7</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2102199"/>
            <a:ext cx="7687465" cy="430800"/>
          </a:xfrm>
        </p:spPr>
        <p:txBody>
          <a:bodyPr/>
          <a:lstStyle/>
          <a:p>
            <a:pPr lvl="0">
              <a:lnSpc>
                <a:spcPct val="100000"/>
              </a:lnSpc>
              <a:spcBef>
                <a:spcPts val="0"/>
              </a:spcBef>
              <a:buClr>
                <a:srgbClr val="000000"/>
              </a:buClr>
              <a:buSzPts val="2400"/>
            </a:pPr>
            <a:r>
              <a:rPr lang="en-GB">
                <a:latin typeface="Century Gothic"/>
                <a:ea typeface="Century Gothic"/>
                <a:cs typeface="Century Gothic"/>
                <a:sym typeface="Century Gothic"/>
              </a:rPr>
              <a:t>Introduction to Electrolysis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03/02/2025</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4" name="Picture 3" descr="A picture containing clipart&#10;&#10;Description automatically generated">
            <a:extLst>
              <a:ext uri="{FF2B5EF4-FFF2-40B4-BE49-F238E27FC236}">
                <a16:creationId xmlns:a16="http://schemas.microsoft.com/office/drawing/2014/main" id="{AFF38A98-BAE8-CD14-24D1-A73AA7BB7DC4}"/>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00029" y="5359123"/>
            <a:ext cx="1121360" cy="536108"/>
          </a:xfrm>
          <a:prstGeom prst="rect">
            <a:avLst/>
          </a:prstGeom>
        </p:spPr>
      </p:pic>
      <p:pic>
        <p:nvPicPr>
          <p:cNvPr id="6" name="Picture 5">
            <a:extLst>
              <a:ext uri="{FF2B5EF4-FFF2-40B4-BE49-F238E27FC236}">
                <a16:creationId xmlns:a16="http://schemas.microsoft.com/office/drawing/2014/main" id="{3A8D6B63-5CA5-1CA4-66FE-7A2B469ADB5D}"/>
              </a:ext>
            </a:extLst>
          </p:cNvPr>
          <p:cNvPicPr>
            <a:picLocks noChangeAspect="1"/>
          </p:cNvPicPr>
          <p:nvPr/>
        </p:nvPicPr>
        <p:blipFill>
          <a:blip r:embed="rId4"/>
          <a:stretch>
            <a:fillRect/>
          </a:stretch>
        </p:blipFill>
        <p:spPr>
          <a:xfrm>
            <a:off x="6629787" y="-316470"/>
            <a:ext cx="6204857" cy="6204857"/>
          </a:xfrm>
          <a:prstGeom prst="rect">
            <a:avLst/>
          </a:prstGeom>
        </p:spPr>
      </p:pic>
      <p:pic>
        <p:nvPicPr>
          <p:cNvPr id="7" name="Picture 6" descr="Icon&#10;&#10;Description automatically generated">
            <a:extLst>
              <a:ext uri="{FF2B5EF4-FFF2-40B4-BE49-F238E27FC236}">
                <a16:creationId xmlns:a16="http://schemas.microsoft.com/office/drawing/2014/main" id="{64719568-FF2D-1E4C-DFB4-F2D5E0E56693}"/>
              </a:ext>
            </a:extLst>
          </p:cNvPr>
          <p:cNvPicPr>
            <a:picLocks noChangeAspect="1"/>
          </p:cNvPicPr>
          <p:nvPr/>
        </p:nvPicPr>
        <p:blipFill>
          <a:blip r:embed="rId5"/>
          <a:stretch>
            <a:fillRect/>
          </a:stretch>
        </p:blipFill>
        <p:spPr>
          <a:xfrm>
            <a:off x="11235659" y="3863543"/>
            <a:ext cx="837234" cy="432292"/>
          </a:xfrm>
          <a:prstGeom prst="rect">
            <a:avLst/>
          </a:prstGeom>
        </p:spPr>
      </p:pic>
      <p:sp>
        <p:nvSpPr>
          <p:cNvPr id="8" name="TextBox 1">
            <a:extLst>
              <a:ext uri="{FF2B5EF4-FFF2-40B4-BE49-F238E27FC236}">
                <a16:creationId xmlns:a16="http://schemas.microsoft.com/office/drawing/2014/main" id="{03A9783B-44AF-66F8-8A6D-B33996C136ED}"/>
              </a:ext>
            </a:extLst>
          </p:cNvPr>
          <p:cNvSpPr txBox="1"/>
          <p:nvPr/>
        </p:nvSpPr>
        <p:spPr>
          <a:xfrm>
            <a:off x="148541" y="4515273"/>
            <a:ext cx="9424356" cy="3539430"/>
          </a:xfrm>
          <a:prstGeom prst="rect">
            <a:avLst/>
          </a:prstGeom>
          <a:noFill/>
        </p:spPr>
        <p:txBody>
          <a:bodyPr wrap="square" lIns="91440" tIns="45720" rIns="91440" bIns="45720" numCol="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C4.2.1 PKR: The Reactivity Series</a:t>
            </a: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C4.2.2 </a:t>
            </a:r>
            <a:r>
              <a:rPr lang="en-US" sz="1400">
                <a:solidFill>
                  <a:srgbClr val="000000"/>
                </a:solidFill>
                <a:latin typeface="Century Gothic" panose="020B0502020202020204" pitchFamily="34" charset="0"/>
                <a:cs typeface="Arial"/>
                <a:sym typeface="Arial"/>
              </a:rPr>
              <a:t>Extracting Less Reactive Metals</a:t>
            </a:r>
            <a:endParaRPr kumimoji="0" lang="en-US" sz="140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C4.2.3 </a:t>
            </a:r>
            <a:r>
              <a:rPr lang="en-US" sz="1400">
                <a:solidFill>
                  <a:srgbClr val="000000"/>
                </a:solidFill>
                <a:latin typeface="Century Gothic" panose="020B0502020202020204" pitchFamily="34" charset="0"/>
                <a:cs typeface="Arial"/>
                <a:sym typeface="Arial"/>
              </a:rPr>
              <a:t>PKR: Ions, Ionic Bonding and Deducing Ionic Formulae</a:t>
            </a:r>
            <a:endParaRPr kumimoji="0" lang="en-US" sz="14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a:ln>
                  <a:noFill/>
                </a:ln>
                <a:solidFill>
                  <a:srgbClr val="000000"/>
                </a:solidFill>
                <a:effectLst/>
                <a:uLnTx/>
                <a:uFillTx/>
                <a:latin typeface="Century Gothic"/>
                <a:cs typeface="Arial"/>
                <a:sym typeface="Arial"/>
              </a:rPr>
              <a:t>C4.2.4 (HT) Ionic Equations and Displacement Reactions</a:t>
            </a:r>
            <a:endParaRPr lang="en-US" sz="1400" i="0" u="none" strike="noStrike" kern="1200" cap="none" spc="0" normalizeH="0" baseline="0" noProof="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C4.2.5 (HT) Writing Half Equations</a:t>
            </a: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a:ln>
                  <a:noFill/>
                </a:ln>
                <a:solidFill>
                  <a:srgbClr val="000000"/>
                </a:solidFill>
                <a:effectLst/>
                <a:uLnTx/>
                <a:uFillTx/>
                <a:latin typeface="Century Gothic"/>
                <a:cs typeface="Arial"/>
                <a:sym typeface="Arial"/>
              </a:rPr>
              <a:t>C4.2.6 (HT) Ionic Equations for the Reactions of Acids and Metals</a:t>
            </a:r>
            <a:endParaRPr lang="en-US" sz="1400" i="0" u="none" strike="noStrike" kern="1200" cap="none" spc="0" normalizeH="0" baseline="0" noProof="0">
              <a:ln>
                <a:noFill/>
              </a:ln>
              <a:solidFill>
                <a:srgbClr val="000000"/>
              </a:solidFill>
              <a:effectLst/>
              <a:uLnTx/>
              <a:uFillTx/>
              <a:latin typeface="Century Gothic"/>
              <a:cs typeface="Arial"/>
            </a:endParaRPr>
          </a:p>
          <a:p>
            <a:pPr>
              <a:defRPr/>
            </a:pPr>
            <a:endParaRPr lang="en-US" sz="1400">
              <a:solidFill>
                <a:srgbClr val="000000"/>
              </a:solidFill>
              <a:latin typeface="Century Gothic" panose="020B0502020202020204" pitchFamily="34" charset="0"/>
              <a:cs typeface="Arial"/>
              <a:sym typeface="Arial"/>
            </a:endParaRPr>
          </a:p>
          <a:p>
            <a:pPr>
              <a:defRPr/>
            </a:pPr>
            <a:endParaRPr lang="en-US" sz="1400">
              <a:solidFill>
                <a:srgbClr val="000000"/>
              </a:solidFill>
              <a:latin typeface="Century Gothic" panose="020B0502020202020204" pitchFamily="34" charset="0"/>
              <a:cs typeface="Arial"/>
              <a:sym typeface="Arial"/>
            </a:endParaRPr>
          </a:p>
          <a:p>
            <a:pPr>
              <a:defRPr/>
            </a:pPr>
            <a:endParaRPr lang="en-US" sz="1400">
              <a:solidFill>
                <a:srgbClr val="000000"/>
              </a:solidFill>
              <a:latin typeface="Century Gothic" panose="020B0502020202020204" pitchFamily="34" charset="0"/>
              <a:cs typeface="Arial"/>
              <a:sym typeface="Arial"/>
            </a:endParaRPr>
          </a:p>
          <a:p>
            <a:pPr>
              <a:defRPr/>
            </a:pPr>
            <a:endParaRPr lang="en-US" sz="1400">
              <a:solidFill>
                <a:srgbClr val="000000"/>
              </a:solidFill>
              <a:latin typeface="Century Gothic" panose="020B0502020202020204" pitchFamily="34" charset="0"/>
              <a:cs typeface="Arial"/>
              <a:sym typeface="Arial"/>
            </a:endParaRPr>
          </a:p>
          <a:p>
            <a:pPr>
              <a:defRPr/>
            </a:pPr>
            <a:endParaRPr lang="en-US" sz="1400">
              <a:solidFill>
                <a:srgbClr val="000000"/>
              </a:solidFill>
              <a:latin typeface="Century Gothic" panose="020B0502020202020204" pitchFamily="34" charset="0"/>
              <a:cs typeface="Arial"/>
              <a:sym typeface="Arial"/>
            </a:endParaRPr>
          </a:p>
          <a:p>
            <a:pPr>
              <a:defRPr/>
            </a:pPr>
            <a:endParaRPr lang="en-US" sz="1400">
              <a:solidFill>
                <a:srgbClr val="000000"/>
              </a:solidFill>
              <a:latin typeface="Century Gothic" panose="020B0502020202020204" pitchFamily="34" charset="0"/>
              <a:cs typeface="Arial"/>
              <a:sym typeface="Arial"/>
            </a:endParaRPr>
          </a:p>
          <a:p>
            <a:pPr>
              <a:defRPr/>
            </a:pPr>
            <a:endParaRPr lang="en-US" sz="1400">
              <a:solidFill>
                <a:srgbClr val="000000"/>
              </a:solidFill>
              <a:latin typeface="Century Gothic" panose="020B0502020202020204" pitchFamily="34" charset="0"/>
              <a:cs typeface="Arial"/>
              <a:sym typeface="Arial"/>
            </a:endParaRPr>
          </a:p>
          <a:p>
            <a:pPr marL="285750" indent="-285750">
              <a:buFont typeface="Wingdings" pitchFamily="2" charset="2"/>
              <a:buChar char="Ø"/>
              <a:defRPr/>
            </a:pPr>
            <a:r>
              <a:rPr lang="en-US" sz="1400" b="1">
                <a:solidFill>
                  <a:srgbClr val="000000"/>
                </a:solidFill>
                <a:latin typeface="Century Gothic" panose="020B0502020202020204" pitchFamily="34" charset="0"/>
                <a:cs typeface="Arial"/>
                <a:sym typeface="Arial"/>
              </a:rPr>
              <a:t>C4.2.7 Introduction to Electrolysis</a:t>
            </a:r>
            <a:endParaRPr lang="en-US" sz="1400" b="1" i="0" u="none" strike="noStrike" kern="1200" cap="none" spc="0" normalizeH="0" baseline="0" noProof="0">
              <a:ln>
                <a:noFill/>
              </a:ln>
              <a:solidFill>
                <a:srgbClr val="000000"/>
              </a:solidFill>
              <a:effectLst/>
              <a:uLnTx/>
              <a:uFillTx/>
              <a:latin typeface="Century Gothic"/>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Century Gothic" panose="020B0502020202020204" pitchFamily="34" charset="0"/>
                <a:cs typeface="Arial"/>
                <a:sym typeface="Arial"/>
              </a:rPr>
              <a:t>C4.2</a:t>
            </a:r>
            <a:r>
              <a:rPr kumimoji="0" lang="en-US" sz="14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.8 Extracting Metals by Electrolysis</a:t>
            </a:r>
          </a:p>
          <a:p>
            <a:pPr lvl="0">
              <a:defRPr/>
            </a:pPr>
            <a:r>
              <a:rPr lang="en-US" sz="1400">
                <a:solidFill>
                  <a:srgbClr val="000000"/>
                </a:solidFill>
                <a:latin typeface="Century Gothic" panose="020B0502020202020204" pitchFamily="34" charset="0"/>
                <a:cs typeface="Arial"/>
                <a:sym typeface="Arial"/>
              </a:rPr>
              <a:t>C4.2.9 Electrolysis of Molten  Ionic Compounds</a:t>
            </a:r>
          </a:p>
          <a:p>
            <a:pPr lvl="0">
              <a:defRPr/>
            </a:pPr>
            <a:r>
              <a:rPr lang="en-US" sz="1400">
                <a:solidFill>
                  <a:srgbClr val="000000"/>
                </a:solidFill>
                <a:latin typeface="Century Gothic"/>
                <a:cs typeface="Arial"/>
                <a:sym typeface="Arial"/>
              </a:rPr>
              <a:t>C4.2.10 Electrolysis in Solutions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Century Gothic" panose="020B0502020202020204" pitchFamily="34" charset="0"/>
                <a:cs typeface="Arial"/>
                <a:sym typeface="Arial"/>
              </a:rPr>
              <a:t>C4.2.11RP: Electrolysis of Aqueous Solutions 1</a:t>
            </a:r>
          </a:p>
          <a:p>
            <a:pPr>
              <a:defRPr/>
            </a:pPr>
            <a:r>
              <a:rPr kumimoji="0" lang="en-US" sz="14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C4.1.12 RP</a:t>
            </a:r>
            <a:r>
              <a:rPr lang="en-US" sz="1400">
                <a:solidFill>
                  <a:srgbClr val="000000"/>
                </a:solidFill>
                <a:latin typeface="Century Gothic" panose="020B0502020202020204" pitchFamily="34" charset="0"/>
                <a:cs typeface="Arial"/>
                <a:sym typeface="Arial"/>
              </a:rPr>
              <a:t>: Electrolysis of Aqueous Solutions 2</a:t>
            </a:r>
            <a:endParaRPr kumimoji="0" lang="en-US" sz="14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Century Gothic" panose="020B0502020202020204" pitchFamily="34" charset="0"/>
                <a:cs typeface="Arial"/>
                <a:sym typeface="Arial"/>
              </a:rPr>
              <a:t>C4.1.13 TIF: Corrosion and its Prevention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C4.2.14 (HT) Obtaining Raw Materials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Century Gothic" panose="020B0502020202020204" pitchFamily="34" charset="0"/>
                <a:cs typeface="Arial"/>
                <a:sym typeface="Arial"/>
              </a:rPr>
              <a:t>C4.2.15 Recycling Metals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C4.2.16 Feedback Lesson</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kumimoji="0" lang="en-US" sz="14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Tree>
    <p:extLst>
      <p:ext uri="{BB962C8B-B14F-4D97-AF65-F5344CB8AC3E}">
        <p14:creationId xmlns:p14="http://schemas.microsoft.com/office/powerpoint/2010/main" val="2739972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3" y="1209428"/>
            <a:ext cx="10967310" cy="2677656"/>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Define electrolysis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List the ions present in an electrolyte, and predict their movement when the current is switched on in electrolysis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Explain why electrolysis cannot be carried out with a solid ionic substance</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0" y="5755170"/>
            <a:ext cx="3229373"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electrolysis</a:t>
            </a:r>
          </a:p>
        </p:txBody>
      </p:sp>
      <p:sp>
        <p:nvSpPr>
          <p:cNvPr id="14" name="Rectangle 13">
            <a:extLst>
              <a:ext uri="{FF2B5EF4-FFF2-40B4-BE49-F238E27FC236}">
                <a16:creationId xmlns:a16="http://schemas.microsoft.com/office/drawing/2014/main" id="{A2C825F2-5973-4048-9A5C-E0A4E794080E}"/>
              </a:ext>
            </a:extLst>
          </p:cNvPr>
          <p:cNvSpPr/>
          <p:nvPr/>
        </p:nvSpPr>
        <p:spPr>
          <a:xfrm>
            <a:off x="4378108" y="4897279"/>
            <a:ext cx="283041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cathode</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3"/>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anode</a:t>
            </a:r>
          </a:p>
        </p:txBody>
      </p:sp>
      <p:sp>
        <p:nvSpPr>
          <p:cNvPr id="4" name="Rectangle 3">
            <a:extLst>
              <a:ext uri="{FF2B5EF4-FFF2-40B4-BE49-F238E27FC236}">
                <a16:creationId xmlns:a16="http://schemas.microsoft.com/office/drawing/2014/main" id="{675344D7-99BE-51FF-6961-EBB336B3B65C}"/>
              </a:ext>
            </a:extLst>
          </p:cNvPr>
          <p:cNvSpPr/>
          <p:nvPr/>
        </p:nvSpPr>
        <p:spPr>
          <a:xfrm>
            <a:off x="5324832" y="5755170"/>
            <a:ext cx="3229373"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electrolyte</a:t>
            </a:r>
          </a:p>
        </p:txBody>
      </p:sp>
      <p:sp>
        <p:nvSpPr>
          <p:cNvPr id="5" name="Rectangle 4">
            <a:extLst>
              <a:ext uri="{FF2B5EF4-FFF2-40B4-BE49-F238E27FC236}">
                <a16:creationId xmlns:a16="http://schemas.microsoft.com/office/drawing/2014/main" id="{F3D8B0A5-8535-3FE1-0C51-C8C9362FB347}"/>
              </a:ext>
            </a:extLst>
          </p:cNvPr>
          <p:cNvSpPr/>
          <p:nvPr/>
        </p:nvSpPr>
        <p:spPr>
          <a:xfrm>
            <a:off x="7288956" y="4891802"/>
            <a:ext cx="283041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discharged</a:t>
            </a:r>
          </a:p>
        </p:txBody>
      </p:sp>
    </p:spTree>
    <p:extLst>
      <p:ext uri="{BB962C8B-B14F-4D97-AF65-F5344CB8AC3E}">
        <p14:creationId xmlns:p14="http://schemas.microsoft.com/office/powerpoint/2010/main" val="2552635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descr="Text, letter&#10;&#10;Description automatically generated">
            <a:extLst>
              <a:ext uri="{FF2B5EF4-FFF2-40B4-BE49-F238E27FC236}">
                <a16:creationId xmlns:a16="http://schemas.microsoft.com/office/drawing/2014/main" id="{8E0D2AEF-B251-0A94-ACEF-0782CC0FA3EE}"/>
              </a:ext>
            </a:extLst>
          </p:cNvPr>
          <p:cNvPicPr>
            <a:picLocks noChangeAspect="1"/>
          </p:cNvPicPr>
          <p:nvPr/>
        </p:nvPicPr>
        <p:blipFill>
          <a:blip r:embed="rId3"/>
          <a:stretch>
            <a:fillRect/>
          </a:stretch>
        </p:blipFill>
        <p:spPr>
          <a:xfrm>
            <a:off x="7164610" y="4314819"/>
            <a:ext cx="4212771" cy="2380216"/>
          </a:xfrm>
          <a:prstGeom prst="rect">
            <a:avLst/>
          </a:prstGeom>
          <a:ln>
            <a:solidFill>
              <a:schemeClr val="tx1"/>
            </a:solidFill>
          </a:ln>
        </p:spPr>
      </p:pic>
      <p:pic>
        <p:nvPicPr>
          <p:cNvPr id="6" name="Picture 5" descr="Graphical user interface, text, application&#10;&#10;Description automatically generated">
            <a:extLst>
              <a:ext uri="{FF2B5EF4-FFF2-40B4-BE49-F238E27FC236}">
                <a16:creationId xmlns:a16="http://schemas.microsoft.com/office/drawing/2014/main" id="{42D11F13-46EE-A01B-3D28-0A8FA5F173D9}"/>
              </a:ext>
            </a:extLst>
          </p:cNvPr>
          <p:cNvPicPr>
            <a:picLocks noChangeAspect="1"/>
          </p:cNvPicPr>
          <p:nvPr/>
        </p:nvPicPr>
        <p:blipFill>
          <a:blip r:embed="rId4"/>
          <a:stretch>
            <a:fillRect/>
          </a:stretch>
        </p:blipFill>
        <p:spPr>
          <a:xfrm>
            <a:off x="2745636" y="4314819"/>
            <a:ext cx="4205750" cy="2380216"/>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0C8458-EE2E-AE41-86C0-BD4F3DD3F336}"/>
              </a:ext>
            </a:extLst>
          </p:cNvPr>
          <p:cNvSpPr txBox="1"/>
          <p:nvPr/>
        </p:nvSpPr>
        <p:spPr>
          <a:xfrm>
            <a:off x="3186582" y="183169"/>
            <a:ext cx="2888932" cy="707886"/>
          </a:xfrm>
          <a:prstGeom prst="rect">
            <a:avLst/>
          </a:prstGeom>
          <a:noFill/>
        </p:spPr>
        <p:txBody>
          <a:bodyPr wrap="none" rtlCol="0">
            <a:spAutoFit/>
          </a:bodyPr>
          <a:lstStyle/>
          <a:p>
            <a:r>
              <a:rPr lang="en-GB" sz="4000">
                <a:solidFill>
                  <a:srgbClr val="0070C0"/>
                </a:solidFill>
                <a:latin typeface="Century Gothic" panose="020B0502020202020204" pitchFamily="34" charset="0"/>
              </a:rPr>
              <a:t>Electro</a:t>
            </a:r>
            <a:r>
              <a:rPr lang="en-GB" sz="4000" b="1">
                <a:solidFill>
                  <a:srgbClr val="0070C0"/>
                </a:solidFill>
                <a:latin typeface="Century Gothic" panose="020B0502020202020204" pitchFamily="34" charset="0"/>
              </a:rPr>
              <a:t>lysis</a:t>
            </a:r>
          </a:p>
        </p:txBody>
      </p:sp>
      <p:sp>
        <p:nvSpPr>
          <p:cNvPr id="6" name="TextBox 5">
            <a:extLst>
              <a:ext uri="{FF2B5EF4-FFF2-40B4-BE49-F238E27FC236}">
                <a16:creationId xmlns:a16="http://schemas.microsoft.com/office/drawing/2014/main" id="{14BD1D5F-A7DB-EC49-BE75-49D186B1560F}"/>
              </a:ext>
            </a:extLst>
          </p:cNvPr>
          <p:cNvSpPr txBox="1"/>
          <p:nvPr/>
        </p:nvSpPr>
        <p:spPr>
          <a:xfrm>
            <a:off x="2392379" y="1419429"/>
            <a:ext cx="1499128" cy="523220"/>
          </a:xfrm>
          <a:prstGeom prst="rect">
            <a:avLst/>
          </a:prstGeom>
          <a:noFill/>
        </p:spPr>
        <p:txBody>
          <a:bodyPr wrap="none" rtlCol="0">
            <a:spAutoFit/>
          </a:bodyPr>
          <a:lstStyle/>
          <a:p>
            <a:r>
              <a:rPr lang="en-GB" sz="2800" i="1">
                <a:latin typeface="Century Gothic" panose="020B0502020202020204" pitchFamily="34" charset="0"/>
              </a:rPr>
              <a:t>Electro-</a:t>
            </a:r>
            <a:endParaRPr lang="en-GB" sz="2400" i="1">
              <a:latin typeface="Century Gothic" panose="020B0502020202020204" pitchFamily="34" charset="0"/>
            </a:endParaRPr>
          </a:p>
        </p:txBody>
      </p:sp>
      <p:sp>
        <p:nvSpPr>
          <p:cNvPr id="7" name="TextBox 6">
            <a:extLst>
              <a:ext uri="{FF2B5EF4-FFF2-40B4-BE49-F238E27FC236}">
                <a16:creationId xmlns:a16="http://schemas.microsoft.com/office/drawing/2014/main" id="{E8210B2F-1F8A-4E42-8B36-93A0AD78E955}"/>
              </a:ext>
            </a:extLst>
          </p:cNvPr>
          <p:cNvSpPr txBox="1"/>
          <p:nvPr/>
        </p:nvSpPr>
        <p:spPr>
          <a:xfrm>
            <a:off x="5074907" y="1479502"/>
            <a:ext cx="918841" cy="523220"/>
          </a:xfrm>
          <a:prstGeom prst="rect">
            <a:avLst/>
          </a:prstGeom>
          <a:noFill/>
        </p:spPr>
        <p:txBody>
          <a:bodyPr wrap="none" rtlCol="0">
            <a:spAutoFit/>
          </a:bodyPr>
          <a:lstStyle/>
          <a:p>
            <a:r>
              <a:rPr lang="en-GB" sz="2800" i="1">
                <a:latin typeface="Century Gothic" panose="020B0502020202020204" pitchFamily="34" charset="0"/>
              </a:rPr>
              <a:t>-lysis</a:t>
            </a:r>
            <a:endParaRPr lang="en-GB" sz="2400" i="1">
              <a:latin typeface="Century Gothic" panose="020B0502020202020204" pitchFamily="34" charset="0"/>
            </a:endParaRPr>
          </a:p>
        </p:txBody>
      </p:sp>
      <p:sp>
        <p:nvSpPr>
          <p:cNvPr id="8" name="TextBox 7">
            <a:extLst>
              <a:ext uri="{FF2B5EF4-FFF2-40B4-BE49-F238E27FC236}">
                <a16:creationId xmlns:a16="http://schemas.microsoft.com/office/drawing/2014/main" id="{B60F20AA-0DF5-0F41-9A89-07D67CC13619}"/>
              </a:ext>
            </a:extLst>
          </p:cNvPr>
          <p:cNvSpPr txBox="1"/>
          <p:nvPr/>
        </p:nvSpPr>
        <p:spPr>
          <a:xfrm>
            <a:off x="2260217" y="2139349"/>
            <a:ext cx="1917335" cy="461665"/>
          </a:xfrm>
          <a:prstGeom prst="rect">
            <a:avLst/>
          </a:prstGeom>
          <a:noFill/>
        </p:spPr>
        <p:txBody>
          <a:bodyPr wrap="square" rtlCol="0">
            <a:spAutoFit/>
          </a:bodyPr>
          <a:lstStyle/>
          <a:p>
            <a:r>
              <a:rPr lang="en-GB" sz="2400" i="1">
                <a:latin typeface="Century Gothic" panose="020B0502020202020204" pitchFamily="34" charset="0"/>
              </a:rPr>
              <a:t>‘Electricity’</a:t>
            </a:r>
          </a:p>
        </p:txBody>
      </p:sp>
      <p:sp>
        <p:nvSpPr>
          <p:cNvPr id="9" name="TextBox 8">
            <a:extLst>
              <a:ext uri="{FF2B5EF4-FFF2-40B4-BE49-F238E27FC236}">
                <a16:creationId xmlns:a16="http://schemas.microsoft.com/office/drawing/2014/main" id="{37A2C50A-ADD7-F344-9E2A-5D0299596759}"/>
              </a:ext>
            </a:extLst>
          </p:cNvPr>
          <p:cNvSpPr txBox="1"/>
          <p:nvPr/>
        </p:nvSpPr>
        <p:spPr>
          <a:xfrm>
            <a:off x="5647799" y="2098080"/>
            <a:ext cx="1515158" cy="461665"/>
          </a:xfrm>
          <a:prstGeom prst="rect">
            <a:avLst/>
          </a:prstGeom>
          <a:noFill/>
        </p:spPr>
        <p:txBody>
          <a:bodyPr wrap="none" rtlCol="0">
            <a:spAutoFit/>
          </a:bodyPr>
          <a:lstStyle/>
          <a:p>
            <a:r>
              <a:rPr lang="en-GB" sz="2400" i="1">
                <a:latin typeface="Century Gothic" panose="020B0502020202020204" pitchFamily="34" charset="0"/>
              </a:rPr>
              <a:t>‘splitting’</a:t>
            </a:r>
          </a:p>
        </p:txBody>
      </p:sp>
      <p:sp>
        <p:nvSpPr>
          <p:cNvPr id="11" name="TextBox 10">
            <a:extLst>
              <a:ext uri="{FF2B5EF4-FFF2-40B4-BE49-F238E27FC236}">
                <a16:creationId xmlns:a16="http://schemas.microsoft.com/office/drawing/2014/main" id="{BD6733D0-5B97-6A43-AF09-70AB71BBF2A6}"/>
              </a:ext>
            </a:extLst>
          </p:cNvPr>
          <p:cNvSpPr txBox="1"/>
          <p:nvPr/>
        </p:nvSpPr>
        <p:spPr>
          <a:xfrm>
            <a:off x="515456" y="460640"/>
            <a:ext cx="1071127" cy="461665"/>
          </a:xfrm>
          <a:prstGeom prst="rect">
            <a:avLst/>
          </a:prstGeom>
          <a:noFill/>
        </p:spPr>
        <p:txBody>
          <a:bodyPr wrap="none" rtlCol="0">
            <a:spAutoFit/>
          </a:bodyPr>
          <a:lstStyle/>
          <a:p>
            <a:r>
              <a:rPr lang="en-GB" sz="2400">
                <a:latin typeface="Century Gothic" panose="020B0502020202020204" pitchFamily="34" charset="0"/>
              </a:rPr>
              <a:t>Word:</a:t>
            </a:r>
          </a:p>
        </p:txBody>
      </p:sp>
      <p:sp>
        <p:nvSpPr>
          <p:cNvPr id="12" name="TextBox 11">
            <a:extLst>
              <a:ext uri="{FF2B5EF4-FFF2-40B4-BE49-F238E27FC236}">
                <a16:creationId xmlns:a16="http://schemas.microsoft.com/office/drawing/2014/main" id="{78D02E36-83A2-3845-8020-3D1091E149A3}"/>
              </a:ext>
            </a:extLst>
          </p:cNvPr>
          <p:cNvSpPr txBox="1"/>
          <p:nvPr/>
        </p:nvSpPr>
        <p:spPr>
          <a:xfrm>
            <a:off x="557465" y="1468536"/>
            <a:ext cx="1659429" cy="830997"/>
          </a:xfrm>
          <a:prstGeom prst="rect">
            <a:avLst/>
          </a:prstGeom>
          <a:noFill/>
        </p:spPr>
        <p:txBody>
          <a:bodyPr wrap="square" rtlCol="0">
            <a:spAutoFit/>
          </a:bodyPr>
          <a:lstStyle/>
          <a:p>
            <a:r>
              <a:rPr lang="en-GB" sz="2400">
                <a:latin typeface="Century Gothic" panose="020B0502020202020204" pitchFamily="34" charset="0"/>
              </a:rPr>
              <a:t>Comes from:</a:t>
            </a:r>
          </a:p>
        </p:txBody>
      </p:sp>
      <p:sp>
        <p:nvSpPr>
          <p:cNvPr id="13" name="TextBox 12">
            <a:extLst>
              <a:ext uri="{FF2B5EF4-FFF2-40B4-BE49-F238E27FC236}">
                <a16:creationId xmlns:a16="http://schemas.microsoft.com/office/drawing/2014/main" id="{6ECC0604-83C4-F042-93B4-04DB37EA346C}"/>
              </a:ext>
            </a:extLst>
          </p:cNvPr>
          <p:cNvSpPr txBox="1"/>
          <p:nvPr/>
        </p:nvSpPr>
        <p:spPr>
          <a:xfrm>
            <a:off x="515456" y="2985836"/>
            <a:ext cx="1659429" cy="461665"/>
          </a:xfrm>
          <a:prstGeom prst="rect">
            <a:avLst/>
          </a:prstGeom>
          <a:noFill/>
        </p:spPr>
        <p:txBody>
          <a:bodyPr wrap="none" rtlCol="0">
            <a:spAutoFit/>
          </a:bodyPr>
          <a:lstStyle/>
          <a:p>
            <a:r>
              <a:rPr lang="en-GB" sz="2400">
                <a:latin typeface="Century Gothic" panose="020B0502020202020204" pitchFamily="34" charset="0"/>
              </a:rPr>
              <a:t>Definition:</a:t>
            </a:r>
          </a:p>
        </p:txBody>
      </p:sp>
      <p:sp>
        <p:nvSpPr>
          <p:cNvPr id="14" name="TextBox 13">
            <a:extLst>
              <a:ext uri="{FF2B5EF4-FFF2-40B4-BE49-F238E27FC236}">
                <a16:creationId xmlns:a16="http://schemas.microsoft.com/office/drawing/2014/main" id="{DA20AAC1-E38F-C54E-A442-D1AE1F49E196}"/>
              </a:ext>
            </a:extLst>
          </p:cNvPr>
          <p:cNvSpPr txBox="1"/>
          <p:nvPr/>
        </p:nvSpPr>
        <p:spPr>
          <a:xfrm>
            <a:off x="2495191" y="3013501"/>
            <a:ext cx="8626466" cy="830997"/>
          </a:xfrm>
          <a:prstGeom prst="rect">
            <a:avLst/>
          </a:prstGeom>
          <a:solidFill>
            <a:schemeClr val="accent1">
              <a:lumMod val="40000"/>
              <a:lumOff val="60000"/>
            </a:schemeClr>
          </a:solidFill>
        </p:spPr>
        <p:txBody>
          <a:bodyPr wrap="square" rtlCol="0">
            <a:spAutoFit/>
          </a:bodyPr>
          <a:lstStyle/>
          <a:p>
            <a:r>
              <a:rPr lang="en-GB" sz="2400" b="1">
                <a:latin typeface="Century Gothic" panose="020B0502020202020204" pitchFamily="34" charset="0"/>
              </a:rPr>
              <a:t>Electrolysis </a:t>
            </a:r>
            <a:r>
              <a:rPr lang="en-GB" sz="2400">
                <a:latin typeface="Century Gothic" panose="020B0502020202020204" pitchFamily="34" charset="0"/>
              </a:rPr>
              <a:t>is the process of passing an electric current through a substance, to split it up into its ions.</a:t>
            </a:r>
          </a:p>
        </p:txBody>
      </p:sp>
      <p:cxnSp>
        <p:nvCxnSpPr>
          <p:cNvPr id="16" name="Straight Arrow Connector 15">
            <a:extLst>
              <a:ext uri="{FF2B5EF4-FFF2-40B4-BE49-F238E27FC236}">
                <a16:creationId xmlns:a16="http://schemas.microsoft.com/office/drawing/2014/main" id="{8307088D-90A9-E94A-9F2A-8A69AEFD3C7B}"/>
              </a:ext>
            </a:extLst>
          </p:cNvPr>
          <p:cNvCxnSpPr>
            <a:cxnSpLocks/>
          </p:cNvCxnSpPr>
          <p:nvPr/>
        </p:nvCxnSpPr>
        <p:spPr>
          <a:xfrm flipH="1">
            <a:off x="3314418" y="901987"/>
            <a:ext cx="135860" cy="470153"/>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53CDCFF-16FD-764C-B617-2AA391599E4A}"/>
              </a:ext>
            </a:extLst>
          </p:cNvPr>
          <p:cNvCxnSpPr>
            <a:cxnSpLocks/>
          </p:cNvCxnSpPr>
          <p:nvPr/>
        </p:nvCxnSpPr>
        <p:spPr>
          <a:xfrm>
            <a:off x="5369724" y="849714"/>
            <a:ext cx="278075" cy="491633"/>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E46B017-DEE2-BC4D-0EF3-9B49043D36B1}"/>
              </a:ext>
            </a:extLst>
          </p:cNvPr>
          <p:cNvSpPr>
            <a:spLocks noGrp="1"/>
          </p:cNvSpPr>
          <p:nvPr>
            <p:ph type="title"/>
          </p:nvPr>
        </p:nvSpPr>
        <p:spPr>
          <a:xfrm>
            <a:off x="224327" y="3864980"/>
            <a:ext cx="10620000" cy="720000"/>
          </a:xfrm>
        </p:spPr>
        <p:txBody>
          <a:bodyPr/>
          <a:lstStyle/>
          <a:p>
            <a:r>
              <a:rPr lang="en-GB">
                <a:latin typeface="Century Gothic" panose="020B0502020202020204" pitchFamily="34" charset="0"/>
              </a:rPr>
              <a:t>Can you list the ions in each substance?</a:t>
            </a:r>
          </a:p>
        </p:txBody>
      </p:sp>
      <p:graphicFrame>
        <p:nvGraphicFramePr>
          <p:cNvPr id="3" name="Table 3">
            <a:extLst>
              <a:ext uri="{FF2B5EF4-FFF2-40B4-BE49-F238E27FC236}">
                <a16:creationId xmlns:a16="http://schemas.microsoft.com/office/drawing/2014/main" id="{CFC29BE5-64B9-2796-0FFE-1935D74A190E}"/>
              </a:ext>
            </a:extLst>
          </p:cNvPr>
          <p:cNvGraphicFramePr>
            <a:graphicFrameLocks noGrp="1"/>
          </p:cNvGraphicFramePr>
          <p:nvPr>
            <p:extLst>
              <p:ext uri="{D42A27DB-BD31-4B8C-83A1-F6EECF244321}">
                <p14:modId xmlns:p14="http://schemas.microsoft.com/office/powerpoint/2010/main" val="10334552"/>
              </p:ext>
            </p:extLst>
          </p:nvPr>
        </p:nvGraphicFramePr>
        <p:xfrm>
          <a:off x="224327" y="4732206"/>
          <a:ext cx="10620000" cy="1828800"/>
        </p:xfrm>
        <a:graphic>
          <a:graphicData uri="http://schemas.openxmlformats.org/drawingml/2006/table">
            <a:tbl>
              <a:tblPr firstRow="1" bandRow="1">
                <a:tableStyleId>{5940675A-B579-460E-94D1-54222C63F5DA}</a:tableStyleId>
              </a:tblPr>
              <a:tblGrid>
                <a:gridCol w="3540000">
                  <a:extLst>
                    <a:ext uri="{9D8B030D-6E8A-4147-A177-3AD203B41FA5}">
                      <a16:colId xmlns:a16="http://schemas.microsoft.com/office/drawing/2014/main" val="2992347426"/>
                    </a:ext>
                  </a:extLst>
                </a:gridCol>
                <a:gridCol w="3540000">
                  <a:extLst>
                    <a:ext uri="{9D8B030D-6E8A-4147-A177-3AD203B41FA5}">
                      <a16:colId xmlns:a16="http://schemas.microsoft.com/office/drawing/2014/main" val="4196544052"/>
                    </a:ext>
                  </a:extLst>
                </a:gridCol>
                <a:gridCol w="3540000">
                  <a:extLst>
                    <a:ext uri="{9D8B030D-6E8A-4147-A177-3AD203B41FA5}">
                      <a16:colId xmlns:a16="http://schemas.microsoft.com/office/drawing/2014/main" val="506603736"/>
                    </a:ext>
                  </a:extLst>
                </a:gridCol>
              </a:tblGrid>
              <a:tr h="370840">
                <a:tc>
                  <a:txBody>
                    <a:bodyPr/>
                    <a:lstStyle/>
                    <a:p>
                      <a:r>
                        <a:rPr lang="en-GB" sz="2400" b="1">
                          <a:latin typeface="Century Gothic" panose="020B0502020202020204" pitchFamily="34" charset="0"/>
                        </a:rPr>
                        <a:t>Electrolyte</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a:latin typeface="Century Gothic" panose="020B0502020202020204" pitchFamily="34" charset="0"/>
                        </a:rPr>
                        <a:t>Positive ion (cation)</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a:latin typeface="Century Gothic" panose="020B0502020202020204" pitchFamily="34" charset="0"/>
                        </a:rPr>
                        <a:t>Negative ion (anion)</a:t>
                      </a:r>
                    </a:p>
                  </a:txBody>
                  <a:tcPr>
                    <a:solidFill>
                      <a:schemeClr val="accent1">
                        <a:lumMod val="20000"/>
                        <a:lumOff val="80000"/>
                      </a:schemeClr>
                    </a:solidFill>
                  </a:tcPr>
                </a:tc>
                <a:extLst>
                  <a:ext uri="{0D108BD9-81ED-4DB2-BD59-A6C34878D82A}">
                    <a16:rowId xmlns:a16="http://schemas.microsoft.com/office/drawing/2014/main" val="2550107700"/>
                  </a:ext>
                </a:extLst>
              </a:tr>
              <a:tr h="370840">
                <a:tc>
                  <a:txBody>
                    <a:bodyPr/>
                    <a:lstStyle/>
                    <a:p>
                      <a:r>
                        <a:rPr lang="en-GB" sz="2400">
                          <a:latin typeface="Century Gothic" panose="020B0502020202020204" pitchFamily="34" charset="0"/>
                        </a:rPr>
                        <a:t>Sodium chloride</a:t>
                      </a: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extLst>
                  <a:ext uri="{0D108BD9-81ED-4DB2-BD59-A6C34878D82A}">
                    <a16:rowId xmlns:a16="http://schemas.microsoft.com/office/drawing/2014/main" val="1913163681"/>
                  </a:ext>
                </a:extLst>
              </a:tr>
              <a:tr h="370840">
                <a:tc>
                  <a:txBody>
                    <a:bodyPr/>
                    <a:lstStyle/>
                    <a:p>
                      <a:r>
                        <a:rPr lang="en-GB" sz="2400">
                          <a:latin typeface="Century Gothic" panose="020B0502020202020204" pitchFamily="34" charset="0"/>
                        </a:rPr>
                        <a:t>Aluminium oxide</a:t>
                      </a: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extLst>
                  <a:ext uri="{0D108BD9-81ED-4DB2-BD59-A6C34878D82A}">
                    <a16:rowId xmlns:a16="http://schemas.microsoft.com/office/drawing/2014/main" val="1872583232"/>
                  </a:ext>
                </a:extLst>
              </a:tr>
              <a:tr h="370840">
                <a:tc>
                  <a:txBody>
                    <a:bodyPr/>
                    <a:lstStyle/>
                    <a:p>
                      <a:r>
                        <a:rPr lang="en-GB" sz="2400">
                          <a:latin typeface="Century Gothic" panose="020B0502020202020204" pitchFamily="34" charset="0"/>
                        </a:rPr>
                        <a:t>Copper (II) nitrate</a:t>
                      </a: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extLst>
                  <a:ext uri="{0D108BD9-81ED-4DB2-BD59-A6C34878D82A}">
                    <a16:rowId xmlns:a16="http://schemas.microsoft.com/office/drawing/2014/main" val="3392196627"/>
                  </a:ext>
                </a:extLst>
              </a:tr>
            </a:tbl>
          </a:graphicData>
        </a:graphic>
      </p:graphicFrame>
      <p:sp>
        <p:nvSpPr>
          <p:cNvPr id="4" name="TextBox 3">
            <a:extLst>
              <a:ext uri="{FF2B5EF4-FFF2-40B4-BE49-F238E27FC236}">
                <a16:creationId xmlns:a16="http://schemas.microsoft.com/office/drawing/2014/main" id="{D0B4FDCF-4D94-EB07-021C-A2B41FAFB52F}"/>
              </a:ext>
            </a:extLst>
          </p:cNvPr>
          <p:cNvSpPr txBox="1"/>
          <p:nvPr/>
        </p:nvSpPr>
        <p:spPr>
          <a:xfrm>
            <a:off x="4969614" y="5179112"/>
            <a:ext cx="739305"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Na</a:t>
            </a:r>
            <a:r>
              <a:rPr lang="en-GB" sz="2400" b="1" baseline="30000">
                <a:solidFill>
                  <a:schemeClr val="accent1"/>
                </a:solidFill>
                <a:latin typeface="Century Gothic" panose="020B0502020202020204" pitchFamily="34" charset="0"/>
              </a:rPr>
              <a:t>+</a:t>
            </a:r>
          </a:p>
        </p:txBody>
      </p:sp>
      <p:sp>
        <p:nvSpPr>
          <p:cNvPr id="10" name="TextBox 9">
            <a:extLst>
              <a:ext uri="{FF2B5EF4-FFF2-40B4-BE49-F238E27FC236}">
                <a16:creationId xmlns:a16="http://schemas.microsoft.com/office/drawing/2014/main" id="{069A6D1B-ECA3-0236-EF1F-0AD3E22644CE}"/>
              </a:ext>
            </a:extLst>
          </p:cNvPr>
          <p:cNvSpPr txBox="1"/>
          <p:nvPr/>
        </p:nvSpPr>
        <p:spPr>
          <a:xfrm>
            <a:off x="8695456" y="5189065"/>
            <a:ext cx="585417"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Cl</a:t>
            </a:r>
            <a:r>
              <a:rPr lang="en-GB" sz="2400" b="1" baseline="30000">
                <a:solidFill>
                  <a:schemeClr val="accent1"/>
                </a:solidFill>
                <a:latin typeface="Century Gothic" panose="020B0502020202020204" pitchFamily="34" charset="0"/>
              </a:rPr>
              <a:t>-</a:t>
            </a:r>
          </a:p>
        </p:txBody>
      </p:sp>
      <p:sp>
        <p:nvSpPr>
          <p:cNvPr id="15" name="TextBox 14">
            <a:extLst>
              <a:ext uri="{FF2B5EF4-FFF2-40B4-BE49-F238E27FC236}">
                <a16:creationId xmlns:a16="http://schemas.microsoft.com/office/drawing/2014/main" id="{EA72B6B5-4E5B-AB03-3BBC-18A5CA253034}"/>
              </a:ext>
            </a:extLst>
          </p:cNvPr>
          <p:cNvSpPr txBox="1"/>
          <p:nvPr/>
        </p:nvSpPr>
        <p:spPr>
          <a:xfrm>
            <a:off x="4969614" y="5629909"/>
            <a:ext cx="724878"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Al</a:t>
            </a:r>
            <a:r>
              <a:rPr lang="en-GB" sz="2400" b="1" baseline="30000">
                <a:solidFill>
                  <a:schemeClr val="accent1"/>
                </a:solidFill>
                <a:latin typeface="Century Gothic" panose="020B0502020202020204" pitchFamily="34" charset="0"/>
              </a:rPr>
              <a:t>3+</a:t>
            </a:r>
          </a:p>
        </p:txBody>
      </p:sp>
      <p:sp>
        <p:nvSpPr>
          <p:cNvPr id="18" name="TextBox 17">
            <a:extLst>
              <a:ext uri="{FF2B5EF4-FFF2-40B4-BE49-F238E27FC236}">
                <a16:creationId xmlns:a16="http://schemas.microsoft.com/office/drawing/2014/main" id="{C8FD8118-BC51-0956-0762-0A1478F647DB}"/>
              </a:ext>
            </a:extLst>
          </p:cNvPr>
          <p:cNvSpPr txBox="1"/>
          <p:nvPr/>
        </p:nvSpPr>
        <p:spPr>
          <a:xfrm>
            <a:off x="8709883" y="5611822"/>
            <a:ext cx="644728"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O</a:t>
            </a:r>
            <a:r>
              <a:rPr lang="en-GB" sz="2400" b="1" baseline="30000">
                <a:solidFill>
                  <a:schemeClr val="accent1"/>
                </a:solidFill>
                <a:latin typeface="Century Gothic" panose="020B0502020202020204" pitchFamily="34" charset="0"/>
              </a:rPr>
              <a:t>2-</a:t>
            </a:r>
          </a:p>
        </p:txBody>
      </p:sp>
      <p:sp>
        <p:nvSpPr>
          <p:cNvPr id="19" name="TextBox 18">
            <a:extLst>
              <a:ext uri="{FF2B5EF4-FFF2-40B4-BE49-F238E27FC236}">
                <a16:creationId xmlns:a16="http://schemas.microsoft.com/office/drawing/2014/main" id="{EB558D24-A1AA-F5BA-1BC2-13D0C0E5F8F6}"/>
              </a:ext>
            </a:extLst>
          </p:cNvPr>
          <p:cNvSpPr txBox="1"/>
          <p:nvPr/>
        </p:nvSpPr>
        <p:spPr>
          <a:xfrm>
            <a:off x="4975319" y="6103224"/>
            <a:ext cx="848309"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Cu</a:t>
            </a:r>
            <a:r>
              <a:rPr lang="en-GB" sz="2400" b="1" baseline="30000">
                <a:solidFill>
                  <a:schemeClr val="accent1"/>
                </a:solidFill>
                <a:latin typeface="Century Gothic" panose="020B0502020202020204" pitchFamily="34" charset="0"/>
              </a:rPr>
              <a:t>2+</a:t>
            </a:r>
          </a:p>
        </p:txBody>
      </p:sp>
      <p:sp>
        <p:nvSpPr>
          <p:cNvPr id="20" name="TextBox 19">
            <a:extLst>
              <a:ext uri="{FF2B5EF4-FFF2-40B4-BE49-F238E27FC236}">
                <a16:creationId xmlns:a16="http://schemas.microsoft.com/office/drawing/2014/main" id="{AD1C1ADE-DA15-65ED-CE33-DDA7199858B4}"/>
              </a:ext>
            </a:extLst>
          </p:cNvPr>
          <p:cNvSpPr txBox="1"/>
          <p:nvPr/>
        </p:nvSpPr>
        <p:spPr>
          <a:xfrm>
            <a:off x="8709883" y="6114223"/>
            <a:ext cx="872355"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NO</a:t>
            </a:r>
            <a:r>
              <a:rPr lang="en-GB" sz="2400" b="1" baseline="-25000">
                <a:solidFill>
                  <a:schemeClr val="accent1"/>
                </a:solidFill>
                <a:latin typeface="Century Gothic" panose="020B0502020202020204" pitchFamily="34" charset="0"/>
              </a:rPr>
              <a:t>3</a:t>
            </a:r>
            <a:r>
              <a:rPr lang="en-GB" sz="2400" b="1" baseline="30000">
                <a:solidFill>
                  <a:schemeClr val="accent1"/>
                </a:solidFill>
                <a:latin typeface="Century Gothic" panose="020B0502020202020204" pitchFamily="34" charset="0"/>
              </a:rPr>
              <a:t>-</a:t>
            </a:r>
          </a:p>
        </p:txBody>
      </p:sp>
      <p:sp>
        <p:nvSpPr>
          <p:cNvPr id="21" name="TextBox 20">
            <a:extLst>
              <a:ext uri="{FF2B5EF4-FFF2-40B4-BE49-F238E27FC236}">
                <a16:creationId xmlns:a16="http://schemas.microsoft.com/office/drawing/2014/main" id="{20279915-DBF4-88F4-815E-F304B6839F5A}"/>
              </a:ext>
            </a:extLst>
          </p:cNvPr>
          <p:cNvSpPr txBox="1"/>
          <p:nvPr/>
        </p:nvSpPr>
        <p:spPr>
          <a:xfrm>
            <a:off x="7913194" y="159088"/>
            <a:ext cx="3445673" cy="1938992"/>
          </a:xfrm>
          <a:prstGeom prst="rect">
            <a:avLst/>
          </a:prstGeom>
          <a:solidFill>
            <a:srgbClr val="009193">
              <a:alpha val="36863"/>
            </a:srgbClr>
          </a:solidFill>
        </p:spPr>
        <p:txBody>
          <a:bodyPr wrap="square" rtlCol="0">
            <a:spAutoFit/>
          </a:bodyPr>
          <a:lstStyle/>
          <a:p>
            <a:r>
              <a:rPr lang="en-GB" sz="2400">
                <a:latin typeface="Century Gothic" panose="020B0502020202020204" pitchFamily="34" charset="0"/>
              </a:rPr>
              <a:t>Example:</a:t>
            </a:r>
          </a:p>
          <a:p>
            <a:r>
              <a:rPr lang="en-GB" sz="2400">
                <a:latin typeface="Century Gothic" panose="020B0502020202020204" pitchFamily="34" charset="0"/>
              </a:rPr>
              <a:t>Lithium chloride (LiCl)</a:t>
            </a:r>
          </a:p>
          <a:p>
            <a:pPr algn="ctr"/>
            <a:endParaRPr lang="en-GB" sz="2400">
              <a:latin typeface="Century Gothic" panose="020B0502020202020204" pitchFamily="34" charset="0"/>
            </a:endParaRPr>
          </a:p>
          <a:p>
            <a:pPr algn="ctr"/>
            <a:r>
              <a:rPr lang="en-GB" sz="2400">
                <a:latin typeface="Century Gothic" panose="020B0502020202020204" pitchFamily="34" charset="0"/>
              </a:rPr>
              <a:t>will split up into </a:t>
            </a:r>
          </a:p>
          <a:p>
            <a:pPr algn="ctr"/>
            <a:r>
              <a:rPr lang="en-GB" sz="2400" b="1">
                <a:latin typeface="Century Gothic" panose="020B0502020202020204" pitchFamily="34" charset="0"/>
              </a:rPr>
              <a:t>Li</a:t>
            </a:r>
            <a:r>
              <a:rPr lang="en-GB" sz="2400" b="1" baseline="30000">
                <a:latin typeface="Century Gothic" panose="020B0502020202020204" pitchFamily="34" charset="0"/>
              </a:rPr>
              <a:t>+</a:t>
            </a:r>
            <a:r>
              <a:rPr lang="en-GB" sz="2400" b="1">
                <a:latin typeface="Century Gothic" panose="020B0502020202020204" pitchFamily="34" charset="0"/>
              </a:rPr>
              <a:t> </a:t>
            </a:r>
            <a:r>
              <a:rPr lang="en-GB" sz="2400">
                <a:latin typeface="Century Gothic" panose="020B0502020202020204" pitchFamily="34" charset="0"/>
              </a:rPr>
              <a:t>and </a:t>
            </a:r>
            <a:r>
              <a:rPr lang="en-GB" sz="2400" b="1">
                <a:latin typeface="Century Gothic" panose="020B0502020202020204" pitchFamily="34" charset="0"/>
              </a:rPr>
              <a:t>Cl</a:t>
            </a:r>
            <a:r>
              <a:rPr lang="en-GB" sz="2400" b="1" baseline="30000">
                <a:latin typeface="Century Gothic" panose="020B0502020202020204" pitchFamily="34" charset="0"/>
              </a:rPr>
              <a:t>-</a:t>
            </a:r>
            <a:r>
              <a:rPr lang="en-GB" sz="2400">
                <a:latin typeface="Century Gothic" panose="020B0502020202020204" pitchFamily="34" charset="0"/>
              </a:rPr>
              <a:t> ions</a:t>
            </a:r>
          </a:p>
        </p:txBody>
      </p:sp>
    </p:spTree>
    <p:extLst>
      <p:ext uri="{BB962C8B-B14F-4D97-AF65-F5344CB8AC3E}">
        <p14:creationId xmlns:p14="http://schemas.microsoft.com/office/powerpoint/2010/main" val="256250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par>
                                <p:cTn id="40" presetID="10" presetClass="entr" presetSubtype="0" fill="hold"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4" grpId="0" animBg="1"/>
      <p:bldP spid="2" grpId="0"/>
      <p:bldP spid="4" grpId="0"/>
      <p:bldP spid="10" grpId="0"/>
      <p:bldP spid="15" grpId="0"/>
      <p:bldP spid="18" grpId="0"/>
      <p:bldP spid="19" grpId="0"/>
      <p:bldP spid="20" grpId="0"/>
      <p:bldP spid="21" grpId="0" animBg="1"/>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2.xml><?xml version="1.0" encoding="utf-8"?>
<ds:datastoreItem xmlns:ds="http://schemas.openxmlformats.org/officeDocument/2006/customXml" ds:itemID="{F8DF14CD-FE4E-4B91-BA7F-219603BF8673}">
  <ds:schemaRefs>
    <ds:schemaRef ds:uri="http://purl.org/dc/dcmitype/"/>
    <ds:schemaRef ds:uri="e7f29ac3-c74a-46a7-9e80-ec6458dc319f"/>
    <ds:schemaRef ds:uri="9dd66dd2-dc2f-4e10-8286-f1da66314693"/>
    <ds:schemaRef ds:uri="http://purl.org/dc/elements/1.1/"/>
    <ds:schemaRef ds:uri="http://purl.org/dc/term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7584420B-EB40-4183-BA52-DD5578EDD3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P1.3.2 - Energy Stores</Template>
  <TotalTime>33</TotalTime>
  <Words>6226</Words>
  <Application>Microsoft Macintosh PowerPoint</Application>
  <PresentationFormat>Widescreen</PresentationFormat>
  <Paragraphs>573</Paragraphs>
  <Slides>32</Slides>
  <Notes>30</Notes>
  <HiddenSlides>13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Century Gothic</vt:lpstr>
      <vt:lpstr>Georgia</vt:lpstr>
      <vt:lpstr>Calibri</vt:lpstr>
      <vt:lpstr>Wingdings</vt:lpstr>
      <vt:lpstr>Arial</vt:lpstr>
      <vt:lpstr>B2.2.11 Feedback lesson</vt:lpstr>
      <vt:lpstr>Making this resource work for you</vt:lpstr>
      <vt:lpstr>Practical Activity</vt:lpstr>
      <vt:lpstr>PowerPoint Presentation</vt:lpstr>
      <vt:lpstr>PowerPoint Presentation</vt:lpstr>
      <vt:lpstr>PowerPoint Presentation</vt:lpstr>
      <vt:lpstr>C4.2.7</vt:lpstr>
      <vt:lpstr>PowerPoint Presentation</vt:lpstr>
      <vt:lpstr>This is the fix-it portion of the lesson</vt:lpstr>
      <vt:lpstr>Can you list the ions in each substance?</vt:lpstr>
      <vt:lpstr>Risk Assessment</vt:lpstr>
      <vt:lpstr>PowerPoint Presentation</vt:lpstr>
      <vt:lpstr>Can you correctly label the electrolysis diagram?</vt:lpstr>
      <vt:lpstr>Writing half equations at each electrode</vt:lpstr>
      <vt:lpstr>Consider the electrolysis of molten sodium chloride.</vt:lpstr>
      <vt:lpstr>Drill</vt:lpstr>
      <vt:lpstr>Drill answers</vt:lpstr>
      <vt:lpstr>I: Describing what happens in electrolysis</vt:lpstr>
      <vt:lpstr>We: Describing what happens in electrolysis</vt:lpstr>
      <vt:lpstr>You: Describing what happens in electrolysis</vt:lpstr>
      <vt:lpstr>Activity</vt:lpstr>
      <vt:lpstr>Answers – Section A</vt:lpstr>
      <vt:lpstr>Answers – Section A</vt:lpstr>
      <vt:lpstr>Answers – Section A</vt:lpstr>
      <vt:lpstr>Answers – Section B</vt:lpstr>
      <vt:lpstr>Answers – Section B</vt:lpstr>
      <vt:lpstr>Answers – Section B</vt:lpstr>
      <vt:lpstr>Answers – Section C</vt:lpstr>
      <vt:lpstr>Answers – Section C</vt:lpstr>
      <vt:lpstr>PowerPoint Presentation</vt:lpstr>
      <vt:lpstr>Answer the questions below.</vt:lpstr>
      <vt:lpstr>Answer the question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2</cp:revision>
  <dcterms:created xsi:type="dcterms:W3CDTF">2019-03-21T11:24:14Z</dcterms:created>
  <dcterms:modified xsi:type="dcterms:W3CDTF">2025-02-03T11:33:49Z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